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6" r:id="rId7"/>
    <p:sldId id="261" r:id="rId8"/>
    <p:sldId id="267" r:id="rId9"/>
    <p:sldId id="262" r:id="rId10"/>
    <p:sldId id="263" r:id="rId11"/>
    <p:sldId id="264" r:id="rId12"/>
    <p:sldId id="265" r:id="rId13"/>
    <p:sldId id="268" r:id="rId14"/>
    <p:sldId id="269" r:id="rId15"/>
    <p:sldId id="270" r:id="rId16"/>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42"/>
    <p:restoredTop sz="96327"/>
  </p:normalViewPr>
  <p:slideViewPr>
    <p:cSldViewPr>
      <p:cViewPr>
        <p:scale>
          <a:sx n="85" d="100"/>
          <a:sy n="85" d="100"/>
        </p:scale>
        <p:origin x="261"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95574" y="2067305"/>
            <a:ext cx="5800851" cy="518160"/>
          </a:xfrm>
          <a:prstGeom prst="rect">
            <a:avLst/>
          </a:prstGeom>
        </p:spPr>
        <p:txBody>
          <a:bodyPr wrap="square" lIns="0" tIns="0" rIns="0" bIns="0">
            <a:spAutoFit/>
          </a:bodyPr>
          <a:lstStyle>
            <a:lvl1pPr>
              <a:defRPr sz="320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4/30/2024</a:t>
            </a:fld>
            <a:endParaRPr lang="en-US"/>
          </a:p>
        </p:txBody>
      </p:sp>
      <p:sp>
        <p:nvSpPr>
          <p:cNvPr id="7" name="Holder 7"/>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4/30/2024</a:t>
            </a:fld>
            <a:endParaRPr lang="en-US"/>
          </a:p>
        </p:txBody>
      </p:sp>
      <p:sp>
        <p:nvSpPr>
          <p:cNvPr id="5" name="Holder 5"/>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4/30/2024</a:t>
            </a:fld>
            <a:endParaRPr lang="en-US"/>
          </a:p>
        </p:txBody>
      </p:sp>
      <p:sp>
        <p:nvSpPr>
          <p:cNvPr id="4" name="Holder 4"/>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17" name="bg object 17"/>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18" name="bg object 18"/>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19" name="bg object 19"/>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20" name="bg object 20"/>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21" name="bg object 21"/>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22" name="bg object 22"/>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23" name="bg object 23"/>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24" name="bg object 24"/>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sp>
        <p:nvSpPr>
          <p:cNvPr id="25" name="bg object 25"/>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2" name="Holder 2"/>
          <p:cNvSpPr>
            <a:spLocks noGrp="1"/>
          </p:cNvSpPr>
          <p:nvPr>
            <p:ph type="title"/>
          </p:nvPr>
        </p:nvSpPr>
        <p:spPr>
          <a:xfrm>
            <a:off x="755332" y="385444"/>
            <a:ext cx="10681335" cy="758190"/>
          </a:xfrm>
          <a:prstGeom prst="rect">
            <a:avLst/>
          </a:prstGeom>
        </p:spPr>
        <p:txBody>
          <a:bodyPr wrap="square" lIns="0" tIns="0" rIns="0" bIns="0">
            <a:spAutoFit/>
          </a:bodyPr>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4/30/2024</a:t>
            </a:fld>
            <a:endParaRPr lang="en-US"/>
          </a:p>
        </p:txBody>
      </p:sp>
      <p:sp>
        <p:nvSpPr>
          <p:cNvPr id="6" name="Holder 6"/>
          <p:cNvSpPr>
            <a:spLocks noGrp="1"/>
          </p:cNvSpPr>
          <p:nvPr>
            <p:ph type="sldNum" sz="quarter" idx="7"/>
          </p:nvPr>
        </p:nvSpPr>
        <p:spPr>
          <a:xfrm>
            <a:off x="11353418" y="6473337"/>
            <a:ext cx="151129" cy="191770"/>
          </a:xfrm>
          <a:prstGeom prst="rect">
            <a:avLst/>
          </a:prstGeom>
        </p:spPr>
        <p:txBody>
          <a:bodyPr wrap="square" lIns="0" tIns="0" rIns="0" bIns="0">
            <a:spAutoFit/>
          </a:bodyPr>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1000" y="727513"/>
            <a:ext cx="1743075" cy="1333500"/>
            <a:chOff x="742950" y="1104900"/>
            <a:chExt cx="1743075" cy="1333500"/>
          </a:xfrm>
        </p:grpSpPr>
        <p:sp>
          <p:nvSpPr>
            <p:cNvPr id="3" name="object 3"/>
            <p:cNvSpPr/>
            <p:nvPr/>
          </p:nvSpPr>
          <p:spPr>
            <a:xfrm>
              <a:off x="742950" y="1381125"/>
              <a:ext cx="1228725" cy="1057275"/>
            </a:xfrm>
            <a:custGeom>
              <a:avLst/>
              <a:gdLst/>
              <a:ahLst/>
              <a:cxnLst/>
              <a:rect l="l" t="t" r="r" b="b"/>
              <a:pathLst>
                <a:path w="1228725" h="1057275">
                  <a:moveTo>
                    <a:pt x="964438" y="0"/>
                  </a:moveTo>
                  <a:lnTo>
                    <a:pt x="264312" y="0"/>
                  </a:lnTo>
                  <a:lnTo>
                    <a:pt x="0" y="528701"/>
                  </a:lnTo>
                  <a:lnTo>
                    <a:pt x="264312" y="1057275"/>
                  </a:lnTo>
                  <a:lnTo>
                    <a:pt x="964438" y="1057275"/>
                  </a:lnTo>
                  <a:lnTo>
                    <a:pt x="1228725" y="528701"/>
                  </a:lnTo>
                  <a:lnTo>
                    <a:pt x="964438" y="0"/>
                  </a:lnTo>
                  <a:close/>
                </a:path>
              </a:pathLst>
            </a:custGeom>
            <a:solidFill>
              <a:srgbClr val="5FCAEE"/>
            </a:solidFill>
          </p:spPr>
          <p:txBody>
            <a:bodyPr wrap="square" lIns="0" tIns="0" rIns="0" bIns="0" rtlCol="0"/>
            <a:lstStyle/>
            <a:p>
              <a:endParaRPr/>
            </a:p>
          </p:txBody>
        </p:sp>
        <p:sp>
          <p:nvSpPr>
            <p:cNvPr id="4" name="object 4"/>
            <p:cNvSpPr/>
            <p:nvPr/>
          </p:nvSpPr>
          <p:spPr>
            <a:xfrm>
              <a:off x="1838325" y="1104900"/>
              <a:ext cx="647700" cy="561975"/>
            </a:xfrm>
            <a:custGeom>
              <a:avLst/>
              <a:gdLst/>
              <a:ahLst/>
              <a:cxnLst/>
              <a:rect l="l" t="t" r="r" b="b"/>
              <a:pathLst>
                <a:path w="647700" h="561975">
                  <a:moveTo>
                    <a:pt x="507238" y="0"/>
                  </a:moveTo>
                  <a:lnTo>
                    <a:pt x="140462" y="0"/>
                  </a:lnTo>
                  <a:lnTo>
                    <a:pt x="0" y="280924"/>
                  </a:lnTo>
                  <a:lnTo>
                    <a:pt x="140462" y="561975"/>
                  </a:lnTo>
                  <a:lnTo>
                    <a:pt x="507238" y="561975"/>
                  </a:lnTo>
                  <a:lnTo>
                    <a:pt x="647700" y="280924"/>
                  </a:lnTo>
                  <a:lnTo>
                    <a:pt x="507238" y="0"/>
                  </a:lnTo>
                  <a:close/>
                </a:path>
              </a:pathLst>
            </a:custGeom>
            <a:solidFill>
              <a:srgbClr val="2D936B"/>
            </a:solidFill>
          </p:spPr>
          <p:txBody>
            <a:bodyPr wrap="square" lIns="0" tIns="0" rIns="0" bIns="0" rtlCol="0"/>
            <a:lstStyle/>
            <a:p>
              <a:endParaRPr/>
            </a:p>
          </p:txBody>
        </p:sp>
      </p:grpSp>
      <p:sp>
        <p:nvSpPr>
          <p:cNvPr id="5" name="object 5"/>
          <p:cNvSpPr/>
          <p:nvPr/>
        </p:nvSpPr>
        <p:spPr>
          <a:xfrm>
            <a:off x="161924" y="2328862"/>
            <a:ext cx="1666875" cy="1438275"/>
          </a:xfrm>
          <a:custGeom>
            <a:avLst/>
            <a:gdLst/>
            <a:ahLst/>
            <a:cxnLst/>
            <a:rect l="l" t="t" r="r" b="b"/>
            <a:pathLst>
              <a:path w="1666875" h="1438275">
                <a:moveTo>
                  <a:pt x="1307338" y="0"/>
                </a:moveTo>
                <a:lnTo>
                  <a:pt x="359537" y="0"/>
                </a:lnTo>
                <a:lnTo>
                  <a:pt x="0" y="719074"/>
                </a:lnTo>
                <a:lnTo>
                  <a:pt x="359537" y="1438275"/>
                </a:lnTo>
                <a:lnTo>
                  <a:pt x="1307338" y="1438275"/>
                </a:lnTo>
                <a:lnTo>
                  <a:pt x="1666875" y="719074"/>
                </a:lnTo>
                <a:lnTo>
                  <a:pt x="1307338" y="0"/>
                </a:lnTo>
                <a:close/>
              </a:path>
            </a:pathLst>
          </a:custGeom>
          <a:solidFill>
            <a:srgbClr val="42D0A1"/>
          </a:solidFill>
        </p:spPr>
        <p:txBody>
          <a:bodyPr wrap="square" lIns="0" tIns="0" rIns="0" bIns="0" rtlCol="0"/>
          <a:lstStyle/>
          <a:p>
            <a:endParaRPr/>
          </a:p>
        </p:txBody>
      </p:sp>
      <p:sp>
        <p:nvSpPr>
          <p:cNvPr id="6" name="object 6"/>
          <p:cNvSpPr/>
          <p:nvPr/>
        </p:nvSpPr>
        <p:spPr>
          <a:xfrm>
            <a:off x="1846689" y="3429000"/>
            <a:ext cx="723900" cy="619125"/>
          </a:xfrm>
          <a:custGeom>
            <a:avLst/>
            <a:gdLst/>
            <a:ahLst/>
            <a:cxnLst/>
            <a:rect l="l" t="t" r="r" b="b"/>
            <a:pathLst>
              <a:path w="723900" h="619125">
                <a:moveTo>
                  <a:pt x="569087" y="0"/>
                </a:moveTo>
                <a:lnTo>
                  <a:pt x="154812" y="0"/>
                </a:lnTo>
                <a:lnTo>
                  <a:pt x="0" y="309625"/>
                </a:lnTo>
                <a:lnTo>
                  <a:pt x="154812" y="619125"/>
                </a:lnTo>
                <a:lnTo>
                  <a:pt x="569087" y="619125"/>
                </a:lnTo>
                <a:lnTo>
                  <a:pt x="723900" y="309625"/>
                </a:lnTo>
                <a:lnTo>
                  <a:pt x="569087" y="0"/>
                </a:lnTo>
                <a:close/>
              </a:path>
            </a:pathLst>
          </a:custGeom>
          <a:solidFill>
            <a:srgbClr val="42AF51"/>
          </a:solidFill>
        </p:spPr>
        <p:txBody>
          <a:bodyPr wrap="square" lIns="0" tIns="0" rIns="0" bIns="0" rtlCol="0"/>
          <a:lstStyle/>
          <a:p>
            <a:endParaRPr/>
          </a:p>
        </p:txBody>
      </p:sp>
      <p:pic>
        <p:nvPicPr>
          <p:cNvPr id="9" name="object 9"/>
          <p:cNvPicPr/>
          <p:nvPr/>
        </p:nvPicPr>
        <p:blipFill>
          <a:blip r:embed="rId2" cstate="print"/>
          <a:stretch>
            <a:fillRect/>
          </a:stretch>
        </p:blipFill>
        <p:spPr>
          <a:xfrm>
            <a:off x="676275" y="6467475"/>
            <a:ext cx="2143125" cy="200025"/>
          </a:xfrm>
          <a:prstGeom prst="rect">
            <a:avLst/>
          </a:prstGeom>
        </p:spPr>
      </p:pic>
      <p:sp>
        <p:nvSpPr>
          <p:cNvPr id="11" name="object 11"/>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1</a:t>
            </a:fld>
            <a:endParaRPr spc="10" dirty="0"/>
          </a:p>
        </p:txBody>
      </p:sp>
      <p:sp>
        <p:nvSpPr>
          <p:cNvPr id="14" name="object 7">
            <a:extLst>
              <a:ext uri="{FF2B5EF4-FFF2-40B4-BE49-F238E27FC236}">
                <a16:creationId xmlns:a16="http://schemas.microsoft.com/office/drawing/2014/main" id="{8CA8EB34-215B-51F9-CF3F-C8978C29671E}"/>
              </a:ext>
            </a:extLst>
          </p:cNvPr>
          <p:cNvSpPr txBox="1"/>
          <p:nvPr/>
        </p:nvSpPr>
        <p:spPr>
          <a:xfrm>
            <a:off x="3657600" y="789338"/>
            <a:ext cx="5715000" cy="3079048"/>
          </a:xfrm>
          <a:prstGeom prst="rect">
            <a:avLst/>
          </a:prstGeom>
        </p:spPr>
        <p:txBody>
          <a:bodyPr vert="horz" wrap="square" lIns="0" tIns="16510" rIns="0" bIns="0" rtlCol="0">
            <a:spAutoFit/>
          </a:bodyPr>
          <a:lstStyle/>
          <a:p>
            <a:pPr marL="12700">
              <a:lnSpc>
                <a:spcPct val="100000"/>
              </a:lnSpc>
              <a:spcBef>
                <a:spcPts val="130"/>
              </a:spcBef>
            </a:pPr>
            <a:r>
              <a:rPr lang="en-IN" sz="3200" spc="-20" dirty="0">
                <a:latin typeface="Trebuchet MS"/>
                <a:cs typeface="Trebuchet MS"/>
              </a:rPr>
              <a:t>AJAYKUMAR K</a:t>
            </a:r>
          </a:p>
          <a:p>
            <a:pPr marL="12700">
              <a:lnSpc>
                <a:spcPct val="100000"/>
              </a:lnSpc>
              <a:spcBef>
                <a:spcPts val="130"/>
              </a:spcBef>
            </a:pPr>
            <a:endParaRPr lang="en-IN" sz="3200" spc="-20" dirty="0">
              <a:latin typeface="Trebuchet MS"/>
              <a:cs typeface="Trebuchet MS"/>
            </a:endParaRPr>
          </a:p>
          <a:p>
            <a:pPr marL="12700">
              <a:lnSpc>
                <a:spcPct val="100000"/>
              </a:lnSpc>
              <a:spcBef>
                <a:spcPts val="130"/>
              </a:spcBef>
            </a:pPr>
            <a:r>
              <a:rPr lang="en-IN" sz="2000" spc="-20" dirty="0">
                <a:latin typeface="Trebuchet MS"/>
                <a:cs typeface="Trebuchet MS"/>
              </a:rPr>
              <a:t>NMID: 8600E08FDC728C685794491E9FF1C9D3</a:t>
            </a:r>
          </a:p>
          <a:p>
            <a:pPr marL="12700">
              <a:lnSpc>
                <a:spcPct val="100000"/>
              </a:lnSpc>
              <a:spcBef>
                <a:spcPts val="130"/>
              </a:spcBef>
            </a:pPr>
            <a:endParaRPr lang="en-IN" sz="2000" spc="-20" dirty="0">
              <a:latin typeface="Trebuchet MS"/>
              <a:cs typeface="Trebuchet MS"/>
            </a:endParaRPr>
          </a:p>
          <a:p>
            <a:pPr marL="12700">
              <a:spcBef>
                <a:spcPts val="130"/>
              </a:spcBef>
            </a:pPr>
            <a:r>
              <a:rPr lang="en-IN" sz="2000" spc="-20" dirty="0">
                <a:latin typeface="Trebuchet MS"/>
                <a:cs typeface="Trebuchet MS"/>
              </a:rPr>
              <a:t>Course : Generative AI for Engineering (E2324)</a:t>
            </a:r>
          </a:p>
          <a:p>
            <a:pPr marL="12700">
              <a:spcBef>
                <a:spcPts val="130"/>
              </a:spcBef>
            </a:pPr>
            <a:endParaRPr lang="en-IN" sz="2000" spc="-20" dirty="0">
              <a:latin typeface="Trebuchet MS"/>
              <a:cs typeface="Trebuchet MS"/>
            </a:endParaRPr>
          </a:p>
          <a:p>
            <a:pPr marL="12700">
              <a:lnSpc>
                <a:spcPct val="100000"/>
              </a:lnSpc>
              <a:spcBef>
                <a:spcPts val="130"/>
              </a:spcBef>
            </a:pPr>
            <a:r>
              <a:rPr lang="en-IN" sz="2500" spc="-20" dirty="0">
                <a:latin typeface="Trebuchet MS"/>
                <a:cs typeface="Trebuchet MS"/>
              </a:rPr>
              <a:t>Madras Institute of Technology Campus, Anna University</a:t>
            </a:r>
            <a:endParaRPr sz="2500" dirty="0">
              <a:latin typeface="Trebuchet MS"/>
              <a:cs typeface="Trebuchet MS"/>
            </a:endParaRPr>
          </a:p>
        </p:txBody>
      </p:sp>
      <p:sp>
        <p:nvSpPr>
          <p:cNvPr id="15" name="object 8">
            <a:extLst>
              <a:ext uri="{FF2B5EF4-FFF2-40B4-BE49-F238E27FC236}">
                <a16:creationId xmlns:a16="http://schemas.microsoft.com/office/drawing/2014/main" id="{225A5026-9B3C-2CF9-975E-7C9B2001F041}"/>
              </a:ext>
            </a:extLst>
          </p:cNvPr>
          <p:cNvSpPr txBox="1"/>
          <p:nvPr/>
        </p:nvSpPr>
        <p:spPr>
          <a:xfrm>
            <a:off x="2853558" y="4337068"/>
            <a:ext cx="6747641" cy="1515800"/>
          </a:xfrm>
          <a:prstGeom prst="rect">
            <a:avLst/>
          </a:prstGeom>
        </p:spPr>
        <p:txBody>
          <a:bodyPr vert="horz" wrap="square" lIns="0" tIns="12700" rIns="0" bIns="0" rtlCol="0">
            <a:spAutoFit/>
          </a:bodyPr>
          <a:lstStyle/>
          <a:p>
            <a:pPr marL="12700" algn="ctr">
              <a:spcBef>
                <a:spcPts val="100"/>
              </a:spcBef>
            </a:pPr>
            <a:endParaRPr lang="en-IN" sz="2400" b="1" spc="-10" dirty="0">
              <a:solidFill>
                <a:srgbClr val="2D936B"/>
              </a:solidFill>
              <a:latin typeface="Trebuchet MS"/>
              <a:cs typeface="Trebuchet MS"/>
            </a:endParaRPr>
          </a:p>
          <a:p>
            <a:pPr marL="12700" algn="ctr">
              <a:spcBef>
                <a:spcPts val="100"/>
              </a:spcBef>
            </a:pPr>
            <a:r>
              <a:rPr lang="en-US" sz="2400" b="1" spc="-10" dirty="0">
                <a:solidFill>
                  <a:srgbClr val="2D936B"/>
                </a:solidFill>
                <a:latin typeface="Trebuchet MS"/>
                <a:cs typeface="Trebuchet MS"/>
              </a:rPr>
              <a:t>Facial Image Synthesis with DCGAN: A Deep Learning Approach(FACEGAN)</a:t>
            </a:r>
            <a:endParaRPr lang="en-IN" sz="2400" b="1" spc="-10" dirty="0">
              <a:solidFill>
                <a:srgbClr val="2D936B"/>
              </a:solidFill>
              <a:latin typeface="Trebuchet MS"/>
              <a:cs typeface="Trebuchet MS"/>
            </a:endParaRPr>
          </a:p>
          <a:p>
            <a:pPr marL="12700" algn="l">
              <a:spcBef>
                <a:spcPts val="100"/>
              </a:spcBef>
            </a:pPr>
            <a:endParaRPr lang="en-IN" sz="2400" dirty="0">
              <a:latin typeface="Trebuchet MS"/>
              <a:cs typeface="Trebuchet MS"/>
            </a:endParaRPr>
          </a:p>
        </p:txBody>
      </p:sp>
      <p:sp>
        <p:nvSpPr>
          <p:cNvPr id="16" name="TextBox 15">
            <a:extLst>
              <a:ext uri="{FF2B5EF4-FFF2-40B4-BE49-F238E27FC236}">
                <a16:creationId xmlns:a16="http://schemas.microsoft.com/office/drawing/2014/main" id="{B664F9B7-DA67-50D8-7A85-384E4EACCA03}"/>
              </a:ext>
            </a:extLst>
          </p:cNvPr>
          <p:cNvSpPr txBox="1"/>
          <p:nvPr/>
        </p:nvSpPr>
        <p:spPr>
          <a:xfrm>
            <a:off x="981336" y="4648200"/>
            <a:ext cx="2229456" cy="830997"/>
          </a:xfrm>
          <a:prstGeom prst="rect">
            <a:avLst/>
          </a:prstGeom>
          <a:noFill/>
        </p:spPr>
        <p:txBody>
          <a:bodyPr wrap="none" rtlCol="0">
            <a:spAutoFit/>
          </a:bodyPr>
          <a:lstStyle/>
          <a:p>
            <a:r>
              <a:rPr lang="en-IN" sz="2400" b="1" dirty="0">
                <a:solidFill>
                  <a:srgbClr val="2D936B"/>
                </a:solidFill>
                <a:latin typeface="Trebuchet MS"/>
                <a:cs typeface="Trebuchet MS"/>
              </a:rPr>
              <a:t>Final</a:t>
            </a:r>
            <a:r>
              <a:rPr lang="en-IN" sz="2400" b="1" spc="-40" dirty="0">
                <a:solidFill>
                  <a:srgbClr val="2D936B"/>
                </a:solidFill>
                <a:latin typeface="Trebuchet MS"/>
                <a:cs typeface="Trebuchet MS"/>
              </a:rPr>
              <a:t> </a:t>
            </a:r>
            <a:r>
              <a:rPr lang="en-IN" sz="2400" b="1" spc="-10" dirty="0">
                <a:solidFill>
                  <a:srgbClr val="2D936B"/>
                </a:solidFill>
                <a:latin typeface="Trebuchet MS"/>
                <a:cs typeface="Trebuchet MS"/>
              </a:rPr>
              <a:t>Project :</a:t>
            </a:r>
          </a:p>
          <a:p>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057400" y="397432"/>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pic>
        <p:nvPicPr>
          <p:cNvPr id="6" name="object 6"/>
          <p:cNvPicPr/>
          <p:nvPr/>
        </p:nvPicPr>
        <p:blipFill>
          <a:blip r:embed="rId2" cstate="print"/>
          <a:stretch>
            <a:fillRect/>
          </a:stretch>
        </p:blipFill>
        <p:spPr>
          <a:xfrm>
            <a:off x="0" y="23010"/>
            <a:ext cx="914400" cy="1269594"/>
          </a:xfrm>
          <a:prstGeom prst="rect">
            <a:avLst/>
          </a:prstGeom>
        </p:spPr>
      </p:pic>
      <p:sp>
        <p:nvSpPr>
          <p:cNvPr id="7" name="object 7"/>
          <p:cNvSpPr txBox="1">
            <a:spLocks noGrp="1"/>
          </p:cNvSpPr>
          <p:nvPr>
            <p:ph type="title"/>
          </p:nvPr>
        </p:nvSpPr>
        <p:spPr>
          <a:xfrm>
            <a:off x="2667000" y="304800"/>
            <a:ext cx="5956300" cy="509114"/>
          </a:xfrm>
          <a:prstGeom prst="rect">
            <a:avLst/>
          </a:prstGeom>
        </p:spPr>
        <p:txBody>
          <a:bodyPr vert="horz" wrap="square" lIns="0" tIns="16510" rIns="0" bIns="0" rtlCol="0">
            <a:spAutoFit/>
          </a:bodyPr>
          <a:lstStyle/>
          <a:p>
            <a:pPr marL="12700">
              <a:spcBef>
                <a:spcPts val="130"/>
              </a:spcBef>
              <a:tabLst>
                <a:tab pos="2642870" algn="l"/>
              </a:tabLst>
            </a:pPr>
            <a:r>
              <a:rPr sz="3200" spc="25" dirty="0"/>
              <a:t>THE WOW IN YOUR SOLUTION</a:t>
            </a:r>
          </a:p>
        </p:txBody>
      </p:sp>
      <p:sp>
        <p:nvSpPr>
          <p:cNvPr id="8" name="object 8"/>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10</a:t>
            </a:fld>
            <a:endParaRPr sz="1100">
              <a:latin typeface="Trebuchet MS"/>
              <a:cs typeface="Trebuchet MS"/>
            </a:endParaRPr>
          </a:p>
        </p:txBody>
      </p:sp>
      <p:sp>
        <p:nvSpPr>
          <p:cNvPr id="9" name="TextBox 8">
            <a:extLst>
              <a:ext uri="{FF2B5EF4-FFF2-40B4-BE49-F238E27FC236}">
                <a16:creationId xmlns:a16="http://schemas.microsoft.com/office/drawing/2014/main" id="{B39729E1-BFE9-FB7B-1A48-0EC415800592}"/>
              </a:ext>
            </a:extLst>
          </p:cNvPr>
          <p:cNvSpPr txBox="1"/>
          <p:nvPr/>
        </p:nvSpPr>
        <p:spPr>
          <a:xfrm>
            <a:off x="433552" y="1371600"/>
            <a:ext cx="9296400" cy="4493538"/>
          </a:xfrm>
          <a:prstGeom prst="rect">
            <a:avLst/>
          </a:prstGeom>
          <a:noFill/>
        </p:spPr>
        <p:txBody>
          <a:bodyPr wrap="square" rtlCol="0">
            <a:spAutoFit/>
          </a:bodyPr>
          <a:lstStyle/>
          <a:p>
            <a:pPr marL="342900" indent="-342900" algn="just">
              <a:buFont typeface="Wingdings" pitchFamily="2" charset="2"/>
              <a:buChar char="§"/>
            </a:pPr>
            <a:r>
              <a:rPr lang="en-IN" sz="2200" b="1" i="0" dirty="0">
                <a:solidFill>
                  <a:srgbClr val="0D0D0D"/>
                </a:solidFill>
                <a:effectLst/>
                <a:latin typeface="Söhne"/>
              </a:rPr>
              <a:t>Realism Beyond Expectations: </a:t>
            </a:r>
            <a:r>
              <a:rPr lang="en-IN" sz="2200" b="0" i="0" dirty="0">
                <a:solidFill>
                  <a:srgbClr val="0D0D0D"/>
                </a:solidFill>
                <a:effectLst/>
                <a:latin typeface="Söhne"/>
              </a:rPr>
              <a:t>The generated face is realistic, often indistinguishable from professionally captured photographs. Users</a:t>
            </a:r>
            <a:r>
              <a:rPr lang="en-IN" sz="2200" dirty="0">
                <a:solidFill>
                  <a:srgbClr val="0D0D0D"/>
                </a:solidFill>
                <a:latin typeface="Söhne"/>
              </a:rPr>
              <a:t> </a:t>
            </a:r>
            <a:r>
              <a:rPr lang="en-IN" sz="2200" b="0" i="0" dirty="0">
                <a:solidFill>
                  <a:srgbClr val="0D0D0D"/>
                </a:solidFill>
                <a:effectLst/>
                <a:latin typeface="Söhne"/>
              </a:rPr>
              <a:t>can access authentic-looking images without the need for costly and time-consuming photoshoots or extensive editing processes.</a:t>
            </a:r>
          </a:p>
          <a:p>
            <a:pPr marL="342900" indent="-342900" algn="just">
              <a:buFont typeface="Wingdings" pitchFamily="2" charset="2"/>
              <a:buChar char="§"/>
            </a:pPr>
            <a:endParaRPr lang="en-IN" sz="2200" b="0" i="0" dirty="0">
              <a:solidFill>
                <a:srgbClr val="0D0D0D"/>
              </a:solidFill>
              <a:effectLst/>
              <a:latin typeface="Söhne"/>
            </a:endParaRPr>
          </a:p>
          <a:p>
            <a:pPr marL="342900" indent="-342900" algn="just">
              <a:buFont typeface="Wingdings" pitchFamily="2" charset="2"/>
              <a:buChar char="§"/>
            </a:pPr>
            <a:r>
              <a:rPr lang="en-IN" sz="2200" b="1" i="0" dirty="0">
                <a:solidFill>
                  <a:srgbClr val="0D0D0D"/>
                </a:solidFill>
                <a:effectLst/>
                <a:latin typeface="Söhne"/>
              </a:rPr>
              <a:t>Instant Customization:</a:t>
            </a:r>
            <a:r>
              <a:rPr lang="en-IN" sz="2200" b="1" dirty="0">
                <a:solidFill>
                  <a:srgbClr val="0D0D0D"/>
                </a:solidFill>
                <a:latin typeface="Söhne"/>
              </a:rPr>
              <a:t> </a:t>
            </a:r>
            <a:r>
              <a:rPr lang="en-IN" sz="2200" b="0" i="0" dirty="0">
                <a:solidFill>
                  <a:srgbClr val="0D0D0D"/>
                </a:solidFill>
                <a:effectLst/>
                <a:latin typeface="Söhne"/>
              </a:rPr>
              <a:t>Users have the power to customize generated images swiftly to align with their specific needs and preferences. Whether adjusting compositions, </a:t>
            </a:r>
            <a:r>
              <a:rPr lang="en-IN" sz="2200" b="0" i="0" dirty="0" err="1">
                <a:solidFill>
                  <a:srgbClr val="0D0D0D"/>
                </a:solidFill>
                <a:effectLst/>
                <a:latin typeface="Söhne"/>
              </a:rPr>
              <a:t>colors</a:t>
            </a:r>
            <a:r>
              <a:rPr lang="en-IN" sz="2200" b="0" i="0" dirty="0">
                <a:solidFill>
                  <a:srgbClr val="0D0D0D"/>
                </a:solidFill>
                <a:effectLst/>
                <a:latin typeface="Söhne"/>
              </a:rPr>
              <a:t>, or backgrounds, the solution offers immediate and intuitive customization options.</a:t>
            </a:r>
          </a:p>
          <a:p>
            <a:pPr marL="342900" indent="-342900" algn="just">
              <a:buFont typeface="Wingdings" pitchFamily="2" charset="2"/>
              <a:buChar char="§"/>
            </a:pPr>
            <a:endParaRPr lang="en-IN" sz="2200" b="0" i="0" dirty="0">
              <a:solidFill>
                <a:srgbClr val="0D0D0D"/>
              </a:solidFill>
              <a:effectLst/>
              <a:latin typeface="Söhne"/>
            </a:endParaRPr>
          </a:p>
          <a:p>
            <a:pPr marL="342900" indent="-342900" algn="just">
              <a:buFont typeface="Wingdings" pitchFamily="2" charset="2"/>
              <a:buChar char="§"/>
            </a:pPr>
            <a:r>
              <a:rPr lang="en-IN" sz="2200" b="1" i="0" dirty="0">
                <a:solidFill>
                  <a:srgbClr val="0D0D0D"/>
                </a:solidFill>
                <a:effectLst/>
                <a:latin typeface="Söhne"/>
              </a:rPr>
              <a:t>Rapid Access and Adaptation: </a:t>
            </a:r>
            <a:r>
              <a:rPr lang="en-IN" sz="2200" b="0" i="0" dirty="0">
                <a:solidFill>
                  <a:srgbClr val="0D0D0D"/>
                </a:solidFill>
                <a:effectLst/>
                <a:latin typeface="Söhne"/>
              </a:rPr>
              <a:t>The solution's efficiency enables lightning-fast access to a vast array of high-quality face images with quick generation times and seamless integration into various workflows.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699192" y="319629"/>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11</a:t>
            </a:fld>
            <a:endParaRPr sz="1100">
              <a:latin typeface="Trebuchet MS"/>
              <a:cs typeface="Trebuchet MS"/>
            </a:endParaRPr>
          </a:p>
        </p:txBody>
      </p:sp>
      <p:sp>
        <p:nvSpPr>
          <p:cNvPr id="8" name="object 8"/>
          <p:cNvSpPr txBox="1"/>
          <p:nvPr/>
        </p:nvSpPr>
        <p:spPr>
          <a:xfrm>
            <a:off x="4419600" y="228600"/>
            <a:ext cx="2384425" cy="505908"/>
          </a:xfrm>
          <a:prstGeom prst="rect">
            <a:avLst/>
          </a:prstGeom>
        </p:spPr>
        <p:txBody>
          <a:bodyPr vert="horz" wrap="square" lIns="0" tIns="13335" rIns="0" bIns="0" rtlCol="0">
            <a:spAutoFit/>
          </a:bodyPr>
          <a:lstStyle/>
          <a:p>
            <a:pPr marL="12700">
              <a:lnSpc>
                <a:spcPct val="100000"/>
              </a:lnSpc>
              <a:spcBef>
                <a:spcPts val="130"/>
              </a:spcBef>
              <a:tabLst>
                <a:tab pos="2642870" algn="l"/>
              </a:tabLst>
            </a:pPr>
            <a:r>
              <a:rPr sz="3200" b="1" spc="25" dirty="0">
                <a:latin typeface="Trebuchet MS"/>
                <a:ea typeface="+mj-ea"/>
              </a:rPr>
              <a:t>MODELLING</a:t>
            </a:r>
          </a:p>
        </p:txBody>
      </p:sp>
      <p:sp>
        <p:nvSpPr>
          <p:cNvPr id="10" name="TextBox 9">
            <a:extLst>
              <a:ext uri="{FF2B5EF4-FFF2-40B4-BE49-F238E27FC236}">
                <a16:creationId xmlns:a16="http://schemas.microsoft.com/office/drawing/2014/main" id="{AC25CFFF-4275-DD63-E553-C75F7669EAE5}"/>
              </a:ext>
            </a:extLst>
          </p:cNvPr>
          <p:cNvSpPr txBox="1"/>
          <p:nvPr/>
        </p:nvSpPr>
        <p:spPr>
          <a:xfrm>
            <a:off x="304800" y="853033"/>
            <a:ext cx="9753600" cy="5586145"/>
          </a:xfrm>
          <a:prstGeom prst="rect">
            <a:avLst/>
          </a:prstGeom>
          <a:noFill/>
        </p:spPr>
        <p:txBody>
          <a:bodyPr wrap="square" rtlCol="0">
            <a:spAutoFit/>
          </a:bodyPr>
          <a:lstStyle/>
          <a:p>
            <a:pPr marL="457200" indent="-457200" algn="just">
              <a:buFont typeface="+mj-lt"/>
              <a:buAutoNum type="arabicPeriod"/>
            </a:pPr>
            <a:r>
              <a:rPr lang="en-IN" sz="2100" b="1" dirty="0">
                <a:solidFill>
                  <a:srgbClr val="0D0D0D"/>
                </a:solidFill>
                <a:latin typeface="Söhne"/>
              </a:rPr>
              <a:t>Network Architecture Design</a:t>
            </a:r>
            <a:r>
              <a:rPr lang="en-IN" sz="2100" dirty="0">
                <a:solidFill>
                  <a:srgbClr val="0D0D0D"/>
                </a:solidFill>
                <a:latin typeface="Söhne"/>
              </a:rPr>
              <a:t>: Designing the discriminator and generator networks with convolutional layers and appropriate activation functions for binary classification and image generation.</a:t>
            </a:r>
          </a:p>
          <a:p>
            <a:pPr marL="457200" indent="-457200" algn="just">
              <a:buFont typeface="+mj-lt"/>
              <a:buAutoNum type="arabicPeriod"/>
            </a:pPr>
            <a:endParaRPr lang="en-IN" sz="2100" dirty="0">
              <a:solidFill>
                <a:srgbClr val="0D0D0D"/>
              </a:solidFill>
              <a:latin typeface="Söhne"/>
            </a:endParaRPr>
          </a:p>
          <a:p>
            <a:pPr marL="457200" indent="-457200" algn="just">
              <a:buFont typeface="+mj-lt"/>
              <a:buAutoNum type="arabicPeriod"/>
            </a:pPr>
            <a:r>
              <a:rPr lang="en-IN" sz="2100" b="1" dirty="0">
                <a:solidFill>
                  <a:srgbClr val="0D0D0D"/>
                </a:solidFill>
                <a:latin typeface="Söhne"/>
              </a:rPr>
              <a:t>Data Pre-processing</a:t>
            </a:r>
            <a:r>
              <a:rPr lang="en-IN" sz="2100" dirty="0">
                <a:solidFill>
                  <a:srgbClr val="0D0D0D"/>
                </a:solidFill>
                <a:latin typeface="Söhne"/>
              </a:rPr>
              <a:t>: Pre-processing the face image dataset(</a:t>
            </a:r>
            <a:r>
              <a:rPr lang="en-IN" sz="2100" dirty="0" err="1">
                <a:solidFill>
                  <a:srgbClr val="0D0D0D"/>
                </a:solidFill>
                <a:latin typeface="Söhne"/>
              </a:rPr>
              <a:t>celebA</a:t>
            </a:r>
            <a:r>
              <a:rPr lang="en-IN" sz="2100" dirty="0">
                <a:solidFill>
                  <a:srgbClr val="0D0D0D"/>
                </a:solidFill>
                <a:latin typeface="Söhne"/>
              </a:rPr>
              <a:t>) by resizing, cropping, and normalizing pixel values to prepare it for training.</a:t>
            </a:r>
          </a:p>
          <a:p>
            <a:pPr marL="457200" indent="-457200" algn="just">
              <a:buFont typeface="+mj-lt"/>
              <a:buAutoNum type="arabicPeriod"/>
            </a:pPr>
            <a:endParaRPr lang="en-IN" sz="2100" dirty="0">
              <a:solidFill>
                <a:srgbClr val="0D0D0D"/>
              </a:solidFill>
              <a:latin typeface="Söhne"/>
            </a:endParaRPr>
          </a:p>
          <a:p>
            <a:pPr marL="457200" indent="-457200" algn="just">
              <a:buFont typeface="+mj-lt"/>
              <a:buAutoNum type="arabicPeriod"/>
            </a:pPr>
            <a:r>
              <a:rPr lang="en-IN" sz="2100" b="1" dirty="0">
                <a:solidFill>
                  <a:srgbClr val="0D0D0D"/>
                </a:solidFill>
                <a:latin typeface="Söhne"/>
              </a:rPr>
              <a:t>Hyperparameter Optimization</a:t>
            </a:r>
            <a:r>
              <a:rPr lang="en-IN" sz="2100" dirty="0">
                <a:solidFill>
                  <a:srgbClr val="0D0D0D"/>
                </a:solidFill>
                <a:latin typeface="Söhne"/>
              </a:rPr>
              <a:t>: Experimenting with different hyperparameters like learning rate, batch size, and network architecture parameters to find the optimal settings for training the DCGAN model.</a:t>
            </a:r>
          </a:p>
          <a:p>
            <a:pPr marL="457200" indent="-457200" algn="just">
              <a:buFont typeface="+mj-lt"/>
              <a:buAutoNum type="arabicPeriod"/>
            </a:pPr>
            <a:endParaRPr lang="en-IN" sz="2100" dirty="0">
              <a:solidFill>
                <a:srgbClr val="0D0D0D"/>
              </a:solidFill>
              <a:latin typeface="Söhne"/>
            </a:endParaRPr>
          </a:p>
          <a:p>
            <a:pPr marL="457200" indent="-457200" algn="just">
              <a:buFont typeface="+mj-lt"/>
              <a:buAutoNum type="arabicPeriod"/>
            </a:pPr>
            <a:r>
              <a:rPr lang="en-IN" sz="2100" b="1" dirty="0">
                <a:solidFill>
                  <a:srgbClr val="0D0D0D"/>
                </a:solidFill>
                <a:latin typeface="Söhne"/>
              </a:rPr>
              <a:t>Training Process</a:t>
            </a:r>
            <a:r>
              <a:rPr lang="en-IN" sz="2100" dirty="0">
                <a:solidFill>
                  <a:srgbClr val="0D0D0D"/>
                </a:solidFill>
                <a:latin typeface="Söhne"/>
              </a:rPr>
              <a:t>: Iteratively updating the discriminator and generator networks using adversarial training to produce realistic face images.</a:t>
            </a:r>
          </a:p>
          <a:p>
            <a:pPr marL="457200" indent="-457200" algn="just">
              <a:buFont typeface="+mj-lt"/>
              <a:buAutoNum type="arabicPeriod"/>
            </a:pPr>
            <a:endParaRPr lang="en-IN" sz="2100" dirty="0">
              <a:solidFill>
                <a:srgbClr val="0D0D0D"/>
              </a:solidFill>
              <a:latin typeface="Söhne"/>
            </a:endParaRPr>
          </a:p>
          <a:p>
            <a:pPr marL="457200" indent="-457200" algn="just">
              <a:buFont typeface="+mj-lt"/>
              <a:buAutoNum type="arabicPeriod"/>
            </a:pPr>
            <a:r>
              <a:rPr lang="en-IN" sz="2100" b="1" dirty="0">
                <a:solidFill>
                  <a:srgbClr val="0D0D0D"/>
                </a:solidFill>
                <a:latin typeface="Söhne"/>
              </a:rPr>
              <a:t>Evaluation and Validation</a:t>
            </a:r>
            <a:r>
              <a:rPr lang="en-IN" sz="2100" dirty="0">
                <a:solidFill>
                  <a:srgbClr val="0D0D0D"/>
                </a:solidFill>
                <a:latin typeface="Söhne"/>
              </a:rPr>
              <a:t>: Assessing the performance of the trained DCGAN model through visual inspection, quantitative metrics, and subjective evaluations to ensure the quality of generated images meets standards.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886200" y="36552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4572000" y="274491"/>
            <a:ext cx="2057400" cy="505908"/>
          </a:xfrm>
          <a:prstGeom prst="rect">
            <a:avLst/>
          </a:prstGeom>
        </p:spPr>
        <p:txBody>
          <a:bodyPr vert="horz" wrap="square" lIns="0" tIns="13335" rIns="0" bIns="0" rtlCol="0">
            <a:spAutoFit/>
          </a:bodyPr>
          <a:lstStyle/>
          <a:p>
            <a:pPr marL="12700">
              <a:lnSpc>
                <a:spcPct val="100000"/>
              </a:lnSpc>
              <a:spcBef>
                <a:spcPts val="130"/>
              </a:spcBef>
              <a:tabLst>
                <a:tab pos="2642870" algn="l"/>
              </a:tabLst>
            </a:pPr>
            <a:r>
              <a:rPr sz="3200" spc="25" dirty="0"/>
              <a:t>RESULTS</a:t>
            </a:r>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12</a:t>
            </a:fld>
            <a:endParaRPr sz="1100">
              <a:latin typeface="Trebuchet MS"/>
              <a:cs typeface="Trebuchet MS"/>
            </a:endParaRPr>
          </a:p>
        </p:txBody>
      </p:sp>
      <p:sp>
        <p:nvSpPr>
          <p:cNvPr id="11" name="TextBox 10">
            <a:extLst>
              <a:ext uri="{FF2B5EF4-FFF2-40B4-BE49-F238E27FC236}">
                <a16:creationId xmlns:a16="http://schemas.microsoft.com/office/drawing/2014/main" id="{D58EFE99-0B6A-14CC-336F-0791FBCEA3EC}"/>
              </a:ext>
            </a:extLst>
          </p:cNvPr>
          <p:cNvSpPr txBox="1"/>
          <p:nvPr/>
        </p:nvSpPr>
        <p:spPr>
          <a:xfrm>
            <a:off x="457200" y="1120676"/>
            <a:ext cx="9753600" cy="4616648"/>
          </a:xfrm>
          <a:prstGeom prst="rect">
            <a:avLst/>
          </a:prstGeom>
          <a:noFill/>
        </p:spPr>
        <p:txBody>
          <a:bodyPr wrap="square" rtlCol="0">
            <a:spAutoFit/>
          </a:bodyPr>
          <a:lstStyle/>
          <a:p>
            <a:pPr algn="just"/>
            <a:r>
              <a:rPr lang="en-IN" sz="2100" b="1" dirty="0">
                <a:solidFill>
                  <a:srgbClr val="0D0D0D"/>
                </a:solidFill>
                <a:latin typeface="Söhne"/>
              </a:rPr>
              <a:t>Visual Quality of Generated Images</a:t>
            </a:r>
            <a:r>
              <a:rPr lang="en-IN" sz="2100" dirty="0">
                <a:solidFill>
                  <a:srgbClr val="0D0D0D"/>
                </a:solidFill>
                <a:latin typeface="Söhne"/>
              </a:rPr>
              <a:t>: The primary outcome of the project is the quality of the generated face images. The success of the DCGAN model is evaluated based on how closely the generated images resemble real face items. High-quality results demonstrate the effectiveness of the model in capturing the characteristics, textures, and details of various face items.</a:t>
            </a:r>
          </a:p>
          <a:p>
            <a:pPr algn="just"/>
            <a:endParaRPr lang="en-IN" sz="2100" b="1" dirty="0">
              <a:solidFill>
                <a:srgbClr val="0D0D0D"/>
              </a:solidFill>
              <a:latin typeface="Söhne"/>
            </a:endParaRPr>
          </a:p>
          <a:p>
            <a:pPr algn="just"/>
            <a:r>
              <a:rPr lang="en-IN" sz="2100" b="1" dirty="0">
                <a:solidFill>
                  <a:srgbClr val="0D0D0D"/>
                </a:solidFill>
                <a:latin typeface="Söhne"/>
              </a:rPr>
              <a:t>Quantitative Metrics and Evaluation</a:t>
            </a:r>
            <a:r>
              <a:rPr lang="en-IN" sz="2100" dirty="0">
                <a:solidFill>
                  <a:srgbClr val="0D0D0D"/>
                </a:solidFill>
                <a:latin typeface="Söhne"/>
              </a:rPr>
              <a:t>: Quantitative metrics such as </a:t>
            </a:r>
            <a:r>
              <a:rPr lang="en-IN" sz="2100" dirty="0" err="1">
                <a:solidFill>
                  <a:srgbClr val="0D0D0D"/>
                </a:solidFill>
                <a:latin typeface="Söhne"/>
              </a:rPr>
              <a:t>Frechet</a:t>
            </a:r>
            <a:r>
              <a:rPr lang="en-IN" sz="2100" dirty="0">
                <a:solidFill>
                  <a:srgbClr val="0D0D0D"/>
                </a:solidFill>
                <a:latin typeface="Söhne"/>
              </a:rPr>
              <a:t> Inception Distance (FID) were utilized to objectively assess the similarity between generated and real face images. The FID scores indicated a close resemblance between the generated and real images, further validating the quality and realism of the generated face items.</a:t>
            </a:r>
          </a:p>
          <a:p>
            <a:pPr algn="just"/>
            <a:endParaRPr lang="en-IN" sz="2100" dirty="0">
              <a:solidFill>
                <a:srgbClr val="0D0D0D"/>
              </a:solidFill>
              <a:latin typeface="Söhne"/>
            </a:endParaRPr>
          </a:p>
          <a:p>
            <a:pPr algn="just"/>
            <a:r>
              <a:rPr lang="en-IN" sz="2100" dirty="0">
                <a:solidFill>
                  <a:srgbClr val="0D0D0D"/>
                </a:solidFill>
                <a:latin typeface="Söhne"/>
              </a:rPr>
              <a:t>Overall, the project's results demonstrated the capability of the DCGAN model to generate realistic face images of exceptional quality.</a:t>
            </a:r>
          </a:p>
          <a:p>
            <a:pPr marL="457200" indent="-457200" algn="just">
              <a:buFont typeface="+mj-lt"/>
              <a:buAutoNum type="arabicPeriod"/>
            </a:pPr>
            <a:endParaRPr lang="en-IN" sz="2100" dirty="0">
              <a:solidFill>
                <a:srgbClr val="0D0D0D"/>
              </a:solidFill>
              <a:latin typeface="Söhn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886200" y="36552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4572000" y="274491"/>
            <a:ext cx="3200400" cy="505908"/>
          </a:xfrm>
          <a:prstGeom prst="rect">
            <a:avLst/>
          </a:prstGeom>
        </p:spPr>
        <p:txBody>
          <a:bodyPr vert="horz" wrap="square" lIns="0" tIns="13335" rIns="0" bIns="0" rtlCol="0">
            <a:spAutoFit/>
          </a:bodyPr>
          <a:lstStyle/>
          <a:p>
            <a:pPr marL="12700">
              <a:lnSpc>
                <a:spcPct val="100000"/>
              </a:lnSpc>
              <a:spcBef>
                <a:spcPts val="130"/>
              </a:spcBef>
              <a:tabLst>
                <a:tab pos="2642870" algn="l"/>
              </a:tabLst>
            </a:pPr>
            <a:r>
              <a:rPr lang="en-IN" sz="3200" spc="25" dirty="0"/>
              <a:t>RESULTS - CONT</a:t>
            </a:r>
            <a:endParaRPr sz="3200" spc="25" dirty="0"/>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13</a:t>
            </a:fld>
            <a:endParaRPr sz="1100">
              <a:latin typeface="Trebuchet MS"/>
              <a:cs typeface="Trebuchet MS"/>
            </a:endParaRPr>
          </a:p>
        </p:txBody>
      </p:sp>
      <p:pic>
        <p:nvPicPr>
          <p:cNvPr id="1026" name="Picture 2">
            <a:extLst>
              <a:ext uri="{FF2B5EF4-FFF2-40B4-BE49-F238E27FC236}">
                <a16:creationId xmlns:a16="http://schemas.microsoft.com/office/drawing/2014/main" id="{40D0704D-E50B-3DB8-3C0F-D717B388CF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257" y="868181"/>
            <a:ext cx="4057650" cy="332654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62170FF-C77C-398F-6631-885EE721D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923383"/>
            <a:ext cx="4090972" cy="32713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072BDF2-7E10-929F-ADDF-7151D55951E5}"/>
              </a:ext>
            </a:extLst>
          </p:cNvPr>
          <p:cNvSpPr txBox="1"/>
          <p:nvPr/>
        </p:nvSpPr>
        <p:spPr>
          <a:xfrm>
            <a:off x="228600" y="4301163"/>
            <a:ext cx="11125200" cy="1446550"/>
          </a:xfrm>
          <a:prstGeom prst="rect">
            <a:avLst/>
          </a:prstGeom>
          <a:noFill/>
        </p:spPr>
        <p:txBody>
          <a:bodyPr wrap="square" rtlCol="0">
            <a:spAutoFit/>
          </a:bodyPr>
          <a:lstStyle/>
          <a:p>
            <a:pPr algn="just"/>
            <a:r>
              <a:rPr lang="en-IN" sz="2200" b="0" i="0" dirty="0">
                <a:solidFill>
                  <a:srgbClr val="212121"/>
                </a:solidFill>
                <a:effectLst/>
                <a:latin typeface="Roboto" panose="02000000000000000000" pitchFamily="2" charset="0"/>
              </a:rPr>
              <a:t>Ideally, as the number of epochs increases, the generator will get better at creating realistic data, and the discriminator will get worse at telling the difference between real and fake data. This can be seen in the graph as a downward trend in both the generator and discriminator loss lines.</a:t>
            </a:r>
          </a:p>
        </p:txBody>
      </p:sp>
    </p:spTree>
    <p:extLst>
      <p:ext uri="{BB962C8B-B14F-4D97-AF65-F5344CB8AC3E}">
        <p14:creationId xmlns:p14="http://schemas.microsoft.com/office/powerpoint/2010/main" val="2244381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3200400" y="36552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3886200" y="274491"/>
            <a:ext cx="3733800" cy="505908"/>
          </a:xfrm>
          <a:prstGeom prst="rect">
            <a:avLst/>
          </a:prstGeom>
        </p:spPr>
        <p:txBody>
          <a:bodyPr vert="horz" wrap="square" lIns="0" tIns="13335" rIns="0" bIns="0" rtlCol="0">
            <a:spAutoFit/>
          </a:bodyPr>
          <a:lstStyle/>
          <a:p>
            <a:pPr marL="12700">
              <a:lnSpc>
                <a:spcPct val="100000"/>
              </a:lnSpc>
              <a:spcBef>
                <a:spcPts val="130"/>
              </a:spcBef>
              <a:tabLst>
                <a:tab pos="2642870" algn="l"/>
              </a:tabLst>
            </a:pPr>
            <a:r>
              <a:rPr sz="3200" spc="25" dirty="0"/>
              <a:t>RESULTS</a:t>
            </a:r>
            <a:r>
              <a:rPr lang="en-US" sz="3200" spc="25" dirty="0"/>
              <a:t> - CONT</a:t>
            </a:r>
            <a:endParaRPr sz="3200" spc="25" dirty="0"/>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14</a:t>
            </a:fld>
            <a:endParaRPr sz="1100">
              <a:latin typeface="Trebuchet MS"/>
              <a:cs typeface="Trebuchet MS"/>
            </a:endParaRPr>
          </a:p>
        </p:txBody>
      </p:sp>
      <p:sp>
        <p:nvSpPr>
          <p:cNvPr id="3" name="TextBox 2">
            <a:extLst>
              <a:ext uri="{FF2B5EF4-FFF2-40B4-BE49-F238E27FC236}">
                <a16:creationId xmlns:a16="http://schemas.microsoft.com/office/drawing/2014/main" id="{06E9AE50-0978-BA47-AB7C-E8808F12D4DE}"/>
              </a:ext>
            </a:extLst>
          </p:cNvPr>
          <p:cNvSpPr txBox="1"/>
          <p:nvPr/>
        </p:nvSpPr>
        <p:spPr>
          <a:xfrm>
            <a:off x="4114800" y="838200"/>
            <a:ext cx="2636491" cy="369332"/>
          </a:xfrm>
          <a:prstGeom prst="rect">
            <a:avLst/>
          </a:prstGeom>
          <a:noFill/>
        </p:spPr>
        <p:txBody>
          <a:bodyPr wrap="none" rtlCol="0">
            <a:spAutoFit/>
          </a:bodyPr>
          <a:lstStyle/>
          <a:p>
            <a:r>
              <a:rPr lang="en-US" dirty="0"/>
              <a:t>FAKE GENEARTED IMAGES</a:t>
            </a:r>
            <a:endParaRPr lang="en-IN" dirty="0"/>
          </a:p>
        </p:txBody>
      </p:sp>
      <p:pic>
        <p:nvPicPr>
          <p:cNvPr id="6" name="Picture 2" descr="New Approaches For Detecting AI-Generated Profile Photos">
            <a:extLst>
              <a:ext uri="{FF2B5EF4-FFF2-40B4-BE49-F238E27FC236}">
                <a16:creationId xmlns:a16="http://schemas.microsoft.com/office/drawing/2014/main" id="{092D9D37-E3A7-1027-F679-B842743945F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915" r="-535"/>
          <a:stretch/>
        </p:blipFill>
        <p:spPr bwMode="auto">
          <a:xfrm>
            <a:off x="7184995" y="4009862"/>
            <a:ext cx="2422956" cy="200060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76BE50F-C21A-E985-CA56-DDE40F27BBE1}"/>
              </a:ext>
            </a:extLst>
          </p:cNvPr>
          <p:cNvPicPr>
            <a:picLocks noChangeAspect="1"/>
          </p:cNvPicPr>
          <p:nvPr/>
        </p:nvPicPr>
        <p:blipFill rotWithShape="1">
          <a:blip r:embed="rId3"/>
          <a:srcRect b="14930"/>
          <a:stretch/>
        </p:blipFill>
        <p:spPr>
          <a:xfrm>
            <a:off x="457200" y="1447800"/>
            <a:ext cx="2352798" cy="1981200"/>
          </a:xfrm>
          <a:prstGeom prst="rect">
            <a:avLst/>
          </a:prstGeom>
        </p:spPr>
      </p:pic>
      <p:pic>
        <p:nvPicPr>
          <p:cNvPr id="12" name="Picture 11">
            <a:extLst>
              <a:ext uri="{FF2B5EF4-FFF2-40B4-BE49-F238E27FC236}">
                <a16:creationId xmlns:a16="http://schemas.microsoft.com/office/drawing/2014/main" id="{B5F48124-3C7D-D388-618C-C07D6BB73661}"/>
              </a:ext>
            </a:extLst>
          </p:cNvPr>
          <p:cNvPicPr>
            <a:picLocks noChangeAspect="1"/>
          </p:cNvPicPr>
          <p:nvPr/>
        </p:nvPicPr>
        <p:blipFill rotWithShape="1">
          <a:blip r:embed="rId4"/>
          <a:srcRect b="16065"/>
          <a:stretch/>
        </p:blipFill>
        <p:spPr>
          <a:xfrm>
            <a:off x="3843899" y="1444060"/>
            <a:ext cx="2404501" cy="2016642"/>
          </a:xfrm>
          <a:prstGeom prst="rect">
            <a:avLst/>
          </a:prstGeom>
        </p:spPr>
      </p:pic>
      <p:pic>
        <p:nvPicPr>
          <p:cNvPr id="14" name="Picture 13">
            <a:extLst>
              <a:ext uri="{FF2B5EF4-FFF2-40B4-BE49-F238E27FC236}">
                <a16:creationId xmlns:a16="http://schemas.microsoft.com/office/drawing/2014/main" id="{D587C5A4-C917-3753-BF40-0A67ED46056F}"/>
              </a:ext>
            </a:extLst>
          </p:cNvPr>
          <p:cNvPicPr>
            <a:picLocks noChangeAspect="1"/>
          </p:cNvPicPr>
          <p:nvPr/>
        </p:nvPicPr>
        <p:blipFill>
          <a:blip r:embed="rId5"/>
          <a:stretch>
            <a:fillRect/>
          </a:stretch>
        </p:blipFill>
        <p:spPr>
          <a:xfrm>
            <a:off x="7162800" y="1432203"/>
            <a:ext cx="2404501" cy="2000606"/>
          </a:xfrm>
          <a:prstGeom prst="rect">
            <a:avLst/>
          </a:prstGeom>
        </p:spPr>
      </p:pic>
      <p:pic>
        <p:nvPicPr>
          <p:cNvPr id="16" name="Picture 15">
            <a:extLst>
              <a:ext uri="{FF2B5EF4-FFF2-40B4-BE49-F238E27FC236}">
                <a16:creationId xmlns:a16="http://schemas.microsoft.com/office/drawing/2014/main" id="{9B5C1AD8-4426-E00B-8487-D9D84EE367A9}"/>
              </a:ext>
            </a:extLst>
          </p:cNvPr>
          <p:cNvPicPr>
            <a:picLocks noChangeAspect="1"/>
          </p:cNvPicPr>
          <p:nvPr/>
        </p:nvPicPr>
        <p:blipFill>
          <a:blip r:embed="rId6"/>
          <a:stretch>
            <a:fillRect/>
          </a:stretch>
        </p:blipFill>
        <p:spPr>
          <a:xfrm>
            <a:off x="457199" y="3972685"/>
            <a:ext cx="2422270" cy="2042458"/>
          </a:xfrm>
          <a:prstGeom prst="rect">
            <a:avLst/>
          </a:prstGeom>
        </p:spPr>
      </p:pic>
      <p:pic>
        <p:nvPicPr>
          <p:cNvPr id="18" name="Picture 17">
            <a:extLst>
              <a:ext uri="{FF2B5EF4-FFF2-40B4-BE49-F238E27FC236}">
                <a16:creationId xmlns:a16="http://schemas.microsoft.com/office/drawing/2014/main" id="{3490013E-5810-2E3C-75D2-7C1F9783FF04}"/>
              </a:ext>
            </a:extLst>
          </p:cNvPr>
          <p:cNvPicPr>
            <a:picLocks noChangeAspect="1"/>
          </p:cNvPicPr>
          <p:nvPr/>
        </p:nvPicPr>
        <p:blipFill>
          <a:blip r:embed="rId7"/>
          <a:stretch>
            <a:fillRect/>
          </a:stretch>
        </p:blipFill>
        <p:spPr>
          <a:xfrm>
            <a:off x="3886200" y="3956662"/>
            <a:ext cx="2431047" cy="2016642"/>
          </a:xfrm>
          <a:prstGeom prst="rect">
            <a:avLst/>
          </a:prstGeom>
        </p:spPr>
      </p:pic>
    </p:spTree>
    <p:extLst>
      <p:ext uri="{BB962C8B-B14F-4D97-AF65-F5344CB8AC3E}">
        <p14:creationId xmlns:p14="http://schemas.microsoft.com/office/powerpoint/2010/main" val="698415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A4DB7-F26C-D3A4-C984-8219807A8D72}"/>
              </a:ext>
            </a:extLst>
          </p:cNvPr>
          <p:cNvSpPr>
            <a:spLocks noGrp="1"/>
          </p:cNvSpPr>
          <p:nvPr>
            <p:ph type="title"/>
          </p:nvPr>
        </p:nvSpPr>
        <p:spPr>
          <a:xfrm>
            <a:off x="3810000" y="2819400"/>
            <a:ext cx="3892868" cy="758190"/>
          </a:xfrm>
          <a:ln>
            <a:noFill/>
          </a:ln>
        </p:spPr>
        <p:txBody>
          <a:bodyPr/>
          <a:lstStyle/>
          <a:p>
            <a:r>
              <a:rPr lang="en-US" dirty="0"/>
              <a:t>THANK YOU</a:t>
            </a:r>
            <a:endParaRPr lang="en-IN" dirty="0"/>
          </a:p>
        </p:txBody>
      </p:sp>
    </p:spTree>
    <p:extLst>
      <p:ext uri="{BB962C8B-B14F-4D97-AF65-F5344CB8AC3E}">
        <p14:creationId xmlns:p14="http://schemas.microsoft.com/office/powerpoint/2010/main" val="489386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7431223"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p:nvPr/>
        </p:nvSpPr>
        <p:spPr>
          <a:xfrm>
            <a:off x="11485818" y="226570"/>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15" name="object 15"/>
          <p:cNvSpPr/>
          <p:nvPr/>
        </p:nvSpPr>
        <p:spPr>
          <a:xfrm>
            <a:off x="3031014" y="45517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16" name="object 16"/>
          <p:cNvSpPr/>
          <p:nvPr/>
        </p:nvSpPr>
        <p:spPr>
          <a:xfrm>
            <a:off x="5301808" y="2957512"/>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17" name="object 17"/>
          <p:cNvSpPr txBox="1">
            <a:spLocks noGrp="1"/>
          </p:cNvSpPr>
          <p:nvPr>
            <p:ph type="title"/>
          </p:nvPr>
        </p:nvSpPr>
        <p:spPr>
          <a:xfrm>
            <a:off x="3557310" y="278005"/>
            <a:ext cx="3909695" cy="678180"/>
          </a:xfrm>
          <a:prstGeom prst="rect">
            <a:avLst/>
          </a:prstGeom>
        </p:spPr>
        <p:txBody>
          <a:bodyPr vert="horz" wrap="square" lIns="0" tIns="16510" rIns="0" bIns="0" rtlCol="0">
            <a:spAutoFit/>
          </a:bodyPr>
          <a:lstStyle/>
          <a:p>
            <a:pPr marL="12700">
              <a:lnSpc>
                <a:spcPct val="100000"/>
              </a:lnSpc>
              <a:spcBef>
                <a:spcPts val="130"/>
              </a:spcBef>
            </a:pPr>
            <a:r>
              <a:rPr sz="4250" spc="5" dirty="0"/>
              <a:t>PROJECT</a:t>
            </a:r>
            <a:r>
              <a:rPr sz="4250" spc="-85" dirty="0"/>
              <a:t> </a:t>
            </a:r>
            <a:r>
              <a:rPr sz="4250" spc="25" dirty="0"/>
              <a:t>TITLE</a:t>
            </a:r>
            <a:endParaRPr sz="4250" dirty="0"/>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2</a:t>
            </a:fld>
            <a:endParaRPr spc="10" dirty="0"/>
          </a:p>
        </p:txBody>
      </p:sp>
      <p:sp>
        <p:nvSpPr>
          <p:cNvPr id="24" name="TextBox 23">
            <a:extLst>
              <a:ext uri="{FF2B5EF4-FFF2-40B4-BE49-F238E27FC236}">
                <a16:creationId xmlns:a16="http://schemas.microsoft.com/office/drawing/2014/main" id="{0BD8EE31-3AA9-D5D0-1EDE-33ED16076826}"/>
              </a:ext>
            </a:extLst>
          </p:cNvPr>
          <p:cNvSpPr txBox="1"/>
          <p:nvPr/>
        </p:nvSpPr>
        <p:spPr>
          <a:xfrm>
            <a:off x="987260" y="1308219"/>
            <a:ext cx="8810072" cy="1077218"/>
          </a:xfrm>
          <a:prstGeom prst="rect">
            <a:avLst/>
          </a:prstGeom>
          <a:noFill/>
        </p:spPr>
        <p:txBody>
          <a:bodyPr wrap="square" rtlCol="0">
            <a:spAutoFit/>
          </a:bodyPr>
          <a:lstStyle/>
          <a:p>
            <a:pPr algn="ctr"/>
            <a:r>
              <a:rPr lang="en-US" sz="3200" spc="5" dirty="0">
                <a:latin typeface="Trebuchet MS"/>
                <a:ea typeface="+mj-ea"/>
              </a:rPr>
              <a:t>Facial Image Synthesis with DCGAN: A Deep Learning Approach</a:t>
            </a:r>
            <a:endParaRPr lang="en-US" sz="2800" dirty="0"/>
          </a:p>
        </p:txBody>
      </p:sp>
      <p:pic>
        <p:nvPicPr>
          <p:cNvPr id="18" name="Picture 17">
            <a:extLst>
              <a:ext uri="{FF2B5EF4-FFF2-40B4-BE49-F238E27FC236}">
                <a16:creationId xmlns:a16="http://schemas.microsoft.com/office/drawing/2014/main" id="{48B3C457-06D3-2554-F811-71D25E79AB2B}"/>
              </a:ext>
            </a:extLst>
          </p:cNvPr>
          <p:cNvPicPr>
            <a:picLocks noChangeAspect="1"/>
          </p:cNvPicPr>
          <p:nvPr/>
        </p:nvPicPr>
        <p:blipFill>
          <a:blip r:embed="rId2"/>
          <a:stretch>
            <a:fillRect/>
          </a:stretch>
        </p:blipFill>
        <p:spPr>
          <a:xfrm>
            <a:off x="1116181" y="3457566"/>
            <a:ext cx="1290647" cy="1266834"/>
          </a:xfrm>
          <a:prstGeom prst="rect">
            <a:avLst/>
          </a:prstGeom>
        </p:spPr>
      </p:pic>
      <p:pic>
        <p:nvPicPr>
          <p:cNvPr id="20" name="Picture 19">
            <a:extLst>
              <a:ext uri="{FF2B5EF4-FFF2-40B4-BE49-F238E27FC236}">
                <a16:creationId xmlns:a16="http://schemas.microsoft.com/office/drawing/2014/main" id="{B874ED28-7050-DC76-6253-1488C3C119F8}"/>
              </a:ext>
            </a:extLst>
          </p:cNvPr>
          <p:cNvPicPr>
            <a:picLocks noChangeAspect="1"/>
          </p:cNvPicPr>
          <p:nvPr/>
        </p:nvPicPr>
        <p:blipFill>
          <a:blip r:embed="rId3"/>
          <a:stretch>
            <a:fillRect/>
          </a:stretch>
        </p:blipFill>
        <p:spPr>
          <a:xfrm>
            <a:off x="5694183" y="3429000"/>
            <a:ext cx="1271597" cy="1266834"/>
          </a:xfrm>
          <a:prstGeom prst="rect">
            <a:avLst/>
          </a:prstGeom>
        </p:spPr>
      </p:pic>
      <p:pic>
        <p:nvPicPr>
          <p:cNvPr id="23" name="Picture 22">
            <a:extLst>
              <a:ext uri="{FF2B5EF4-FFF2-40B4-BE49-F238E27FC236}">
                <a16:creationId xmlns:a16="http://schemas.microsoft.com/office/drawing/2014/main" id="{310992B6-BCD4-11F0-09E9-EB38C9BD51B0}"/>
              </a:ext>
            </a:extLst>
          </p:cNvPr>
          <p:cNvPicPr>
            <a:picLocks noChangeAspect="1"/>
          </p:cNvPicPr>
          <p:nvPr/>
        </p:nvPicPr>
        <p:blipFill>
          <a:blip r:embed="rId4"/>
          <a:stretch>
            <a:fillRect/>
          </a:stretch>
        </p:blipFill>
        <p:spPr>
          <a:xfrm>
            <a:off x="3516440" y="3430723"/>
            <a:ext cx="1276359" cy="1285884"/>
          </a:xfrm>
          <a:prstGeom prst="rect">
            <a:avLst/>
          </a:prstGeom>
        </p:spPr>
      </p:pic>
      <p:pic>
        <p:nvPicPr>
          <p:cNvPr id="26" name="Picture 25">
            <a:extLst>
              <a:ext uri="{FF2B5EF4-FFF2-40B4-BE49-F238E27FC236}">
                <a16:creationId xmlns:a16="http://schemas.microsoft.com/office/drawing/2014/main" id="{5B16016F-B75C-4A29-0E7E-E79A7AACC58B}"/>
              </a:ext>
            </a:extLst>
          </p:cNvPr>
          <p:cNvPicPr>
            <a:picLocks noChangeAspect="1"/>
          </p:cNvPicPr>
          <p:nvPr/>
        </p:nvPicPr>
        <p:blipFill>
          <a:blip r:embed="rId5"/>
          <a:stretch>
            <a:fillRect/>
          </a:stretch>
        </p:blipFill>
        <p:spPr>
          <a:xfrm>
            <a:off x="8029566" y="3409950"/>
            <a:ext cx="1266834" cy="128588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7439025" y="10067"/>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5" name="object 15"/>
          <p:cNvSpPr/>
          <p:nvPr/>
        </p:nvSpPr>
        <p:spPr>
          <a:xfrm>
            <a:off x="7362825" y="447675"/>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BEBEB"/>
          </a:solidFill>
        </p:spPr>
        <p:txBody>
          <a:bodyPr wrap="square" lIns="0" tIns="0" rIns="0" bIns="0" rtlCol="0"/>
          <a:lstStyle/>
          <a:p>
            <a:endParaRPr/>
          </a:p>
        </p:txBody>
      </p:sp>
      <p:sp>
        <p:nvSpPr>
          <p:cNvPr id="16" name="object 16"/>
          <p:cNvSpPr/>
          <p:nvPr/>
        </p:nvSpPr>
        <p:spPr>
          <a:xfrm>
            <a:off x="11010900" y="5610225"/>
            <a:ext cx="647700" cy="647700"/>
          </a:xfrm>
          <a:custGeom>
            <a:avLst/>
            <a:gdLst/>
            <a:ahLst/>
            <a:cxnLst/>
            <a:rect l="l" t="t" r="r" b="b"/>
            <a:pathLst>
              <a:path w="647700" h="647700">
                <a:moveTo>
                  <a:pt x="323850" y="0"/>
                </a:moveTo>
                <a:lnTo>
                  <a:pt x="276003" y="3511"/>
                </a:lnTo>
                <a:lnTo>
                  <a:pt x="230332" y="13711"/>
                </a:lnTo>
                <a:lnTo>
                  <a:pt x="187340" y="30099"/>
                </a:lnTo>
                <a:lnTo>
                  <a:pt x="147528" y="52175"/>
                </a:lnTo>
                <a:lnTo>
                  <a:pt x="111397" y="79436"/>
                </a:lnTo>
                <a:lnTo>
                  <a:pt x="79448" y="111381"/>
                </a:lnTo>
                <a:lnTo>
                  <a:pt x="52184" y="147511"/>
                </a:lnTo>
                <a:lnTo>
                  <a:pt x="30106" y="187324"/>
                </a:lnTo>
                <a:lnTo>
                  <a:pt x="13714" y="230319"/>
                </a:lnTo>
                <a:lnTo>
                  <a:pt x="3512" y="275994"/>
                </a:lnTo>
                <a:lnTo>
                  <a:pt x="0" y="323850"/>
                </a:lnTo>
                <a:lnTo>
                  <a:pt x="3512" y="371705"/>
                </a:lnTo>
                <a:lnTo>
                  <a:pt x="13714" y="417380"/>
                </a:lnTo>
                <a:lnTo>
                  <a:pt x="30106" y="460375"/>
                </a:lnTo>
                <a:lnTo>
                  <a:pt x="52184" y="500188"/>
                </a:lnTo>
                <a:lnTo>
                  <a:pt x="79448" y="536318"/>
                </a:lnTo>
                <a:lnTo>
                  <a:pt x="111397" y="568263"/>
                </a:lnTo>
                <a:lnTo>
                  <a:pt x="147528" y="595524"/>
                </a:lnTo>
                <a:lnTo>
                  <a:pt x="187340" y="617600"/>
                </a:lnTo>
                <a:lnTo>
                  <a:pt x="230332" y="633988"/>
                </a:lnTo>
                <a:lnTo>
                  <a:pt x="276003" y="644188"/>
                </a:lnTo>
                <a:lnTo>
                  <a:pt x="323850" y="647700"/>
                </a:lnTo>
                <a:lnTo>
                  <a:pt x="371696" y="644188"/>
                </a:lnTo>
                <a:lnTo>
                  <a:pt x="417367" y="633988"/>
                </a:lnTo>
                <a:lnTo>
                  <a:pt x="460359" y="617600"/>
                </a:lnTo>
                <a:lnTo>
                  <a:pt x="500171" y="595524"/>
                </a:lnTo>
                <a:lnTo>
                  <a:pt x="536302" y="568263"/>
                </a:lnTo>
                <a:lnTo>
                  <a:pt x="568251" y="536318"/>
                </a:lnTo>
                <a:lnTo>
                  <a:pt x="595515" y="500188"/>
                </a:lnTo>
                <a:lnTo>
                  <a:pt x="617593" y="460375"/>
                </a:lnTo>
                <a:lnTo>
                  <a:pt x="633985" y="417380"/>
                </a:lnTo>
                <a:lnTo>
                  <a:pt x="644187" y="371705"/>
                </a:lnTo>
                <a:lnTo>
                  <a:pt x="647700" y="323850"/>
                </a:lnTo>
                <a:lnTo>
                  <a:pt x="644187" y="275994"/>
                </a:lnTo>
                <a:lnTo>
                  <a:pt x="633985" y="230319"/>
                </a:lnTo>
                <a:lnTo>
                  <a:pt x="617593" y="187324"/>
                </a:lnTo>
                <a:lnTo>
                  <a:pt x="595515" y="147511"/>
                </a:lnTo>
                <a:lnTo>
                  <a:pt x="568251" y="111381"/>
                </a:lnTo>
                <a:lnTo>
                  <a:pt x="536302" y="79436"/>
                </a:lnTo>
                <a:lnTo>
                  <a:pt x="500171" y="52175"/>
                </a:lnTo>
                <a:lnTo>
                  <a:pt x="460359" y="30099"/>
                </a:lnTo>
                <a:lnTo>
                  <a:pt x="417367" y="13711"/>
                </a:lnTo>
                <a:lnTo>
                  <a:pt x="371696" y="3511"/>
                </a:lnTo>
                <a:lnTo>
                  <a:pt x="323850" y="0"/>
                </a:lnTo>
                <a:close/>
              </a:path>
            </a:pathLst>
          </a:custGeom>
          <a:solidFill>
            <a:srgbClr val="2D83C3"/>
          </a:solidFill>
        </p:spPr>
        <p:txBody>
          <a:bodyPr wrap="square" lIns="0" tIns="0" rIns="0" bIns="0" rtlCol="0"/>
          <a:lstStyle/>
          <a:p>
            <a:endParaRPr/>
          </a:p>
        </p:txBody>
      </p:sp>
      <p:pic>
        <p:nvPicPr>
          <p:cNvPr id="17" name="object 17"/>
          <p:cNvPicPr/>
          <p:nvPr/>
        </p:nvPicPr>
        <p:blipFill>
          <a:blip r:embed="rId2" cstate="print"/>
          <a:stretch>
            <a:fillRect/>
          </a:stretch>
        </p:blipFill>
        <p:spPr>
          <a:xfrm>
            <a:off x="3977239" y="504825"/>
            <a:ext cx="247650" cy="247650"/>
          </a:xfrm>
          <a:prstGeom prst="rect">
            <a:avLst/>
          </a:prstGeom>
        </p:spPr>
      </p:pic>
      <p:grpSp>
        <p:nvGrpSpPr>
          <p:cNvPr id="18" name="object 18"/>
          <p:cNvGrpSpPr/>
          <p:nvPr/>
        </p:nvGrpSpPr>
        <p:grpSpPr>
          <a:xfrm>
            <a:off x="0" y="10067"/>
            <a:ext cx="2009775" cy="1743073"/>
            <a:chOff x="47625" y="3819523"/>
            <a:chExt cx="4124325" cy="3009900"/>
          </a:xfrm>
        </p:grpSpPr>
        <p:pic>
          <p:nvPicPr>
            <p:cNvPr id="19" name="object 19"/>
            <p:cNvPicPr/>
            <p:nvPr/>
          </p:nvPicPr>
          <p:blipFill>
            <a:blip r:embed="rId3" cstate="print"/>
            <a:stretch>
              <a:fillRect/>
            </a:stretch>
          </p:blipFill>
          <p:spPr>
            <a:xfrm>
              <a:off x="466725" y="6410325"/>
              <a:ext cx="3705225" cy="295275"/>
            </a:xfrm>
            <a:prstGeom prst="rect">
              <a:avLst/>
            </a:prstGeom>
          </p:spPr>
        </p:pic>
        <p:pic>
          <p:nvPicPr>
            <p:cNvPr id="20" name="object 20"/>
            <p:cNvPicPr/>
            <p:nvPr/>
          </p:nvPicPr>
          <p:blipFill>
            <a:blip r:embed="rId4" cstate="print"/>
            <a:stretch>
              <a:fillRect/>
            </a:stretch>
          </p:blipFill>
          <p:spPr>
            <a:xfrm>
              <a:off x="47625" y="3819523"/>
              <a:ext cx="1733550" cy="3009898"/>
            </a:xfrm>
            <a:prstGeom prst="rect">
              <a:avLst/>
            </a:prstGeom>
          </p:spPr>
        </p:pic>
      </p:grpSp>
      <p:sp>
        <p:nvSpPr>
          <p:cNvPr id="21" name="object 21"/>
          <p:cNvSpPr txBox="1">
            <a:spLocks noGrp="1"/>
          </p:cNvSpPr>
          <p:nvPr>
            <p:ph type="title"/>
          </p:nvPr>
        </p:nvSpPr>
        <p:spPr>
          <a:xfrm>
            <a:off x="4401673" y="375696"/>
            <a:ext cx="2357120" cy="505908"/>
          </a:xfrm>
          <a:prstGeom prst="rect">
            <a:avLst/>
          </a:prstGeom>
        </p:spPr>
        <p:txBody>
          <a:bodyPr vert="horz" wrap="square" lIns="0" tIns="13335" rIns="0" bIns="0" rtlCol="0">
            <a:spAutoFit/>
          </a:bodyPr>
          <a:lstStyle/>
          <a:p>
            <a:pPr marL="12700">
              <a:spcBef>
                <a:spcPts val="130"/>
              </a:spcBef>
              <a:tabLst>
                <a:tab pos="2727960" algn="l"/>
              </a:tabLst>
            </a:pPr>
            <a:r>
              <a:rPr sz="3200" spc="25" dirty="0"/>
              <a:t>AGENDA</a:t>
            </a: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3</a:t>
            </a:fld>
            <a:endParaRPr spc="10" dirty="0"/>
          </a:p>
        </p:txBody>
      </p:sp>
      <p:sp>
        <p:nvSpPr>
          <p:cNvPr id="24" name="TextBox 23">
            <a:extLst>
              <a:ext uri="{FF2B5EF4-FFF2-40B4-BE49-F238E27FC236}">
                <a16:creationId xmlns:a16="http://schemas.microsoft.com/office/drawing/2014/main" id="{3E06DF38-EFD5-95F9-59EA-FB052CC76AFB}"/>
              </a:ext>
            </a:extLst>
          </p:cNvPr>
          <p:cNvSpPr txBox="1"/>
          <p:nvPr/>
        </p:nvSpPr>
        <p:spPr>
          <a:xfrm>
            <a:off x="495341" y="1779394"/>
            <a:ext cx="8773375" cy="4524315"/>
          </a:xfrm>
          <a:prstGeom prst="rect">
            <a:avLst/>
          </a:prstGeom>
          <a:noFill/>
        </p:spPr>
        <p:txBody>
          <a:bodyPr wrap="square" rtlCol="0">
            <a:spAutoFit/>
          </a:bodyPr>
          <a:lstStyle/>
          <a:p>
            <a:pPr marL="342900" indent="-342900">
              <a:buFont typeface="Arial" panose="020B0604020202020204" pitchFamily="34" charset="0"/>
              <a:buChar char="•"/>
            </a:pPr>
            <a:r>
              <a:rPr lang="en-IN" sz="2400" b="0" i="0" dirty="0">
                <a:solidFill>
                  <a:srgbClr val="0D0D0D"/>
                </a:solidFill>
                <a:effectLst/>
                <a:latin typeface="Söhne"/>
              </a:rPr>
              <a:t>The agenda of the </a:t>
            </a:r>
            <a:r>
              <a:rPr lang="en-IN" sz="2400" b="0" i="0" dirty="0" err="1">
                <a:solidFill>
                  <a:srgbClr val="0D0D0D"/>
                </a:solidFill>
                <a:effectLst/>
                <a:latin typeface="Söhne"/>
              </a:rPr>
              <a:t>FaceGAN</a:t>
            </a:r>
            <a:r>
              <a:rPr lang="en-IN" sz="2400" b="0" i="0" dirty="0">
                <a:solidFill>
                  <a:srgbClr val="0D0D0D"/>
                </a:solidFill>
                <a:effectLst/>
                <a:latin typeface="Söhne"/>
              </a:rPr>
              <a:t> project is to utilize Deep Convolutional Generative Adversarial Networks (DCGANs) implemented with deep learning techniques and </a:t>
            </a:r>
            <a:r>
              <a:rPr lang="en-IN" sz="2400" b="0" i="0" dirty="0" err="1">
                <a:solidFill>
                  <a:srgbClr val="0D0D0D"/>
                </a:solidFill>
                <a:effectLst/>
                <a:latin typeface="Söhne"/>
              </a:rPr>
              <a:t>PyTorch</a:t>
            </a:r>
            <a:r>
              <a:rPr lang="en-IN" sz="2400" b="0" i="0" dirty="0">
                <a:solidFill>
                  <a:srgbClr val="0D0D0D"/>
                </a:solidFill>
                <a:effectLst/>
                <a:latin typeface="Söhne"/>
              </a:rPr>
              <a:t> to manipulate art images. </a:t>
            </a:r>
          </a:p>
          <a:p>
            <a:pPr marL="342900" indent="-342900">
              <a:buFont typeface="Arial" panose="020B0604020202020204" pitchFamily="34" charset="0"/>
              <a:buChar char="•"/>
            </a:pPr>
            <a:endParaRPr lang="en-IN" sz="2400" dirty="0">
              <a:solidFill>
                <a:srgbClr val="0D0D0D"/>
              </a:solidFill>
              <a:latin typeface="Söhne"/>
            </a:endParaRPr>
          </a:p>
          <a:p>
            <a:pPr marL="342900" indent="-342900">
              <a:buFont typeface="Arial" panose="020B0604020202020204" pitchFamily="34" charset="0"/>
              <a:buChar char="•"/>
            </a:pPr>
            <a:r>
              <a:rPr lang="en-IN" sz="2400" b="0" i="0" dirty="0">
                <a:solidFill>
                  <a:srgbClr val="0D0D0D"/>
                </a:solidFill>
                <a:effectLst/>
                <a:latin typeface="Söhne"/>
              </a:rPr>
              <a:t>By employing DCGANs, the project aims to generate new data resembling the statistics of a given training set, particularly focusing on manipulating drawings.</a:t>
            </a:r>
          </a:p>
          <a:p>
            <a:endParaRPr lang="en-IN" sz="2400" b="0" i="0" dirty="0">
              <a:solidFill>
                <a:srgbClr val="0D0D0D"/>
              </a:solidFill>
              <a:effectLst/>
              <a:latin typeface="Söhne"/>
            </a:endParaRPr>
          </a:p>
          <a:p>
            <a:pPr marL="342900" indent="-342900">
              <a:buFont typeface="Arial" panose="020B0604020202020204" pitchFamily="34" charset="0"/>
              <a:buChar char="•"/>
            </a:pPr>
            <a:r>
              <a:rPr lang="en-IN" sz="2400" b="0" i="0" dirty="0">
                <a:solidFill>
                  <a:srgbClr val="0D0D0D"/>
                </a:solidFill>
                <a:effectLst/>
                <a:latin typeface="Söhne"/>
              </a:rPr>
              <a:t>Emphasis is placed on capturing the diverse textures, </a:t>
            </a:r>
            <a:r>
              <a:rPr lang="en-IN" sz="2400" b="0" i="0" dirty="0" err="1">
                <a:solidFill>
                  <a:srgbClr val="0D0D0D"/>
                </a:solidFill>
                <a:effectLst/>
                <a:latin typeface="Söhne"/>
              </a:rPr>
              <a:t>colors</a:t>
            </a:r>
            <a:r>
              <a:rPr lang="en-IN" sz="2400" b="0" i="0" dirty="0">
                <a:solidFill>
                  <a:srgbClr val="0D0D0D"/>
                </a:solidFill>
                <a:effectLst/>
                <a:latin typeface="Söhne"/>
              </a:rPr>
              <a:t>, and compositions characteristic of various face images to ensure the realism of the generated images.</a:t>
            </a:r>
            <a:endParaRPr lang="en-US" sz="2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982200" y="4038599"/>
            <a:ext cx="2276284" cy="2626507"/>
            <a:chOff x="7991475" y="2933700"/>
            <a:chExt cx="2762250" cy="325755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7991475" y="2933700"/>
              <a:ext cx="2762250" cy="3257550"/>
            </a:xfrm>
            <a:prstGeom prst="rect">
              <a:avLst/>
            </a:prstGeom>
          </p:spPr>
        </p:pic>
      </p:grpSp>
      <p:sp>
        <p:nvSpPr>
          <p:cNvPr id="6" name="object 6"/>
          <p:cNvSpPr/>
          <p:nvPr/>
        </p:nvSpPr>
        <p:spPr>
          <a:xfrm>
            <a:off x="2133600" y="567172"/>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2832538" y="356355"/>
            <a:ext cx="4343400" cy="670696"/>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sz="3200" spc="25" dirty="0"/>
              <a:t>PROBLEM</a:t>
            </a:r>
            <a:r>
              <a:rPr lang="en-US" sz="4250" spc="25" dirty="0"/>
              <a:t> </a:t>
            </a:r>
            <a:r>
              <a:rPr sz="3200" spc="25" dirty="0"/>
              <a:t>STATEMENT</a:t>
            </a:r>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4</a:t>
            </a:fld>
            <a:endParaRPr spc="10" dirty="0"/>
          </a:p>
        </p:txBody>
      </p:sp>
      <p:sp>
        <p:nvSpPr>
          <p:cNvPr id="11" name="TextBox 10">
            <a:extLst>
              <a:ext uri="{FF2B5EF4-FFF2-40B4-BE49-F238E27FC236}">
                <a16:creationId xmlns:a16="http://schemas.microsoft.com/office/drawing/2014/main" id="{6644AEE5-D7F0-1122-BEF6-42E42B01B750}"/>
              </a:ext>
            </a:extLst>
          </p:cNvPr>
          <p:cNvSpPr txBox="1"/>
          <p:nvPr/>
        </p:nvSpPr>
        <p:spPr>
          <a:xfrm>
            <a:off x="381000" y="1674674"/>
            <a:ext cx="9220200" cy="3385542"/>
          </a:xfrm>
          <a:prstGeom prst="rect">
            <a:avLst/>
          </a:prstGeom>
          <a:noFill/>
        </p:spPr>
        <p:txBody>
          <a:bodyPr wrap="square" rtlCol="0">
            <a:spAutoFit/>
          </a:bodyPr>
          <a:lstStyle/>
          <a:p>
            <a:pPr marL="283464" indent="-283464" algn="l" rtl="0" eaLnBrk="1" latinLnBrk="0" hangingPunct="1">
              <a:spcBef>
                <a:spcPts val="0"/>
              </a:spcBef>
              <a:spcAft>
                <a:spcPts val="0"/>
              </a:spcAft>
              <a:buClrTx/>
              <a:buSzPts val="1800"/>
              <a:buFont typeface="Arial" panose="020B0604020202020204" pitchFamily="34" charset="0"/>
              <a:buChar char="•"/>
            </a:pPr>
            <a:r>
              <a:rPr lang="en-US" sz="2400" kern="1200" dirty="0">
                <a:solidFill>
                  <a:srgbClr val="000000"/>
                </a:solidFill>
                <a:effectLst/>
                <a:latin typeface="Söhne"/>
                <a:ea typeface="Calibri" panose="020F0502020204030204" pitchFamily="34" charset="0"/>
                <a:cs typeface="Cordia New" panose="020B0304020202020204" pitchFamily="34" charset="-34"/>
              </a:rPr>
              <a:t>One challenge in medical training and simulation is the limited availability of diverse and realistic patient scenarios for trainees to practice diagnosing and treating various conditions. </a:t>
            </a:r>
          </a:p>
          <a:p>
            <a:pPr marL="283464" indent="-283464" algn="l" rtl="0" eaLnBrk="1" latinLnBrk="0" hangingPunct="1">
              <a:spcBef>
                <a:spcPts val="0"/>
              </a:spcBef>
              <a:spcAft>
                <a:spcPts val="0"/>
              </a:spcAft>
              <a:buClrTx/>
              <a:buSzPts val="1800"/>
              <a:buFont typeface="Arial" panose="020B0604020202020204" pitchFamily="34" charset="0"/>
              <a:buChar char="•"/>
            </a:pPr>
            <a:endParaRPr lang="en-IN" sz="2400" dirty="0">
              <a:effectLst/>
              <a:latin typeface="Söhne"/>
            </a:endParaRPr>
          </a:p>
          <a:p>
            <a:pPr marL="285750" indent="-285750" algn="l" rtl="0" eaLnBrk="1" latinLnBrk="0" hangingPunct="1">
              <a:spcBef>
                <a:spcPts val="0"/>
              </a:spcBef>
              <a:spcAft>
                <a:spcPts val="0"/>
              </a:spcAft>
              <a:buFont typeface="Arial" panose="020B0604020202020204" pitchFamily="34" charset="0"/>
              <a:buChar char="•"/>
            </a:pPr>
            <a:r>
              <a:rPr lang="en-US" sz="2400" kern="1200" dirty="0">
                <a:solidFill>
                  <a:srgbClr val="000000"/>
                </a:solidFill>
                <a:effectLst/>
                <a:latin typeface="Söhne"/>
                <a:ea typeface="Calibri" panose="020F0502020204030204" pitchFamily="34" charset="0"/>
                <a:cs typeface="Cordia New" panose="020B0304020202020204" pitchFamily="34" charset="-34"/>
              </a:rPr>
              <a:t>Traditional methods often rely on static images or standardized patient actors, which may not accurately represent the full spectrum of patient demographics, conditions, and emotional states encountered in clinical practice.</a:t>
            </a:r>
            <a:endParaRPr lang="en-IN" sz="3200" dirty="0">
              <a:effectLst/>
              <a:latin typeface="Söhne"/>
            </a:endParaRPr>
          </a:p>
          <a:p>
            <a:endParaRPr lang="en-US"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601200" y="4191000"/>
            <a:ext cx="2438400" cy="2510923"/>
            <a:chOff x="8658225" y="2647950"/>
            <a:chExt cx="3533775" cy="381000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8658225" y="2647950"/>
              <a:ext cx="3533775" cy="3810000"/>
            </a:xfrm>
            <a:prstGeom prst="rect">
              <a:avLst/>
            </a:prstGeom>
          </p:spPr>
        </p:pic>
      </p:grpSp>
      <p:pic>
        <p:nvPicPr>
          <p:cNvPr id="8" name="object 8"/>
          <p:cNvPicPr/>
          <p:nvPr/>
        </p:nvPicPr>
        <p:blipFill>
          <a:blip r:embed="rId3" cstate="print"/>
          <a:stretch>
            <a:fillRect/>
          </a:stretch>
        </p:blipFill>
        <p:spPr>
          <a:xfrm>
            <a:off x="676275" y="6467475"/>
            <a:ext cx="2143125" cy="200025"/>
          </a:xfrm>
          <a:prstGeom prst="rect">
            <a:avLst/>
          </a:prstGeom>
        </p:spPr>
      </p:pic>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5</a:t>
            </a:fld>
            <a:endParaRPr spc="10" dirty="0"/>
          </a:p>
        </p:txBody>
      </p:sp>
      <p:sp>
        <p:nvSpPr>
          <p:cNvPr id="11" name="TextBox 10">
            <a:extLst>
              <a:ext uri="{FF2B5EF4-FFF2-40B4-BE49-F238E27FC236}">
                <a16:creationId xmlns:a16="http://schemas.microsoft.com/office/drawing/2014/main" id="{72E8316B-4CB8-EF3B-3F3B-07AFD3673383}"/>
              </a:ext>
            </a:extLst>
          </p:cNvPr>
          <p:cNvSpPr txBox="1"/>
          <p:nvPr/>
        </p:nvSpPr>
        <p:spPr>
          <a:xfrm>
            <a:off x="362194" y="1215637"/>
            <a:ext cx="8819959" cy="4832092"/>
          </a:xfrm>
          <a:prstGeom prst="rect">
            <a:avLst/>
          </a:prstGeom>
          <a:noFill/>
        </p:spPr>
        <p:txBody>
          <a:bodyPr wrap="square" rtlCol="0">
            <a:spAutoFit/>
          </a:bodyPr>
          <a:lstStyle/>
          <a:p>
            <a:r>
              <a:rPr lang="en-IN" sz="2200" b="1" dirty="0"/>
              <a:t>Process of leveraging Generative Adversarial Networks (GANs) to manipulate images of face : </a:t>
            </a:r>
          </a:p>
          <a:p>
            <a:pPr indent="-457200"/>
            <a:endParaRPr lang="en-IN" sz="2200" b="1" dirty="0"/>
          </a:p>
          <a:p>
            <a:pPr marL="457200" indent="-457200">
              <a:buFont typeface="+mj-lt"/>
              <a:buAutoNum type="arabicPeriod"/>
            </a:pPr>
            <a:r>
              <a:rPr lang="en-IN" sz="2200" dirty="0"/>
              <a:t>Initially, a dataset of face images is acquired and </a:t>
            </a:r>
            <a:r>
              <a:rPr lang="en-IN" sz="2200" dirty="0" err="1"/>
              <a:t>preprocessed</a:t>
            </a:r>
            <a:r>
              <a:rPr lang="en-IN" sz="2200" dirty="0"/>
              <a:t> to ensure uniformity and suitability for training.</a:t>
            </a:r>
          </a:p>
          <a:p>
            <a:pPr marL="457200" indent="-457200">
              <a:buFont typeface="+mj-lt"/>
              <a:buAutoNum type="arabicPeriod"/>
            </a:pPr>
            <a:endParaRPr lang="en-IN" sz="2200" dirty="0"/>
          </a:p>
          <a:p>
            <a:pPr marL="457200" indent="-457200">
              <a:buFont typeface="+mj-lt"/>
              <a:buAutoNum type="arabicPeriod"/>
            </a:pPr>
            <a:r>
              <a:rPr lang="en-IN" sz="2200" dirty="0"/>
              <a:t>Following this, the DCGAN model architecture is developed, comprising a discriminator and generator network designed to generate realistic face images.</a:t>
            </a:r>
          </a:p>
          <a:p>
            <a:pPr marL="457200" indent="-457200">
              <a:buFont typeface="+mj-lt"/>
              <a:buAutoNum type="arabicPeriod"/>
            </a:pPr>
            <a:endParaRPr lang="en-IN" sz="2200" dirty="0"/>
          </a:p>
          <a:p>
            <a:pPr marL="457200" indent="-457200">
              <a:buFont typeface="+mj-lt"/>
              <a:buAutoNum type="arabicPeriod"/>
            </a:pPr>
            <a:r>
              <a:rPr lang="en-IN" sz="2200" dirty="0"/>
              <a:t>Through iterative training, the model learns to generate images that closely resemble those in the training dataset, with the discriminator simultaneously improving its ability to distinguish between real and generated images.</a:t>
            </a:r>
            <a:endParaRPr lang="en-US" sz="2200" dirty="0"/>
          </a:p>
        </p:txBody>
      </p:sp>
      <p:sp>
        <p:nvSpPr>
          <p:cNvPr id="14" name="object 7">
            <a:extLst>
              <a:ext uri="{FF2B5EF4-FFF2-40B4-BE49-F238E27FC236}">
                <a16:creationId xmlns:a16="http://schemas.microsoft.com/office/drawing/2014/main" id="{D32C9494-77FB-E853-9709-B96A923E22C7}"/>
              </a:ext>
            </a:extLst>
          </p:cNvPr>
          <p:cNvSpPr txBox="1">
            <a:spLocks noGrp="1"/>
          </p:cNvSpPr>
          <p:nvPr>
            <p:ph type="title"/>
          </p:nvPr>
        </p:nvSpPr>
        <p:spPr>
          <a:xfrm>
            <a:off x="2743200" y="432639"/>
            <a:ext cx="7010400" cy="509114"/>
          </a:xfrm>
          <a:prstGeom prst="rect">
            <a:avLst/>
          </a:prstGeom>
        </p:spPr>
        <p:txBody>
          <a:bodyPr vert="horz" wrap="square" lIns="0" tIns="16510" rIns="0" bIns="0" rtlCol="0">
            <a:spAutoFit/>
          </a:bodyPr>
          <a:lstStyle/>
          <a:p>
            <a:pPr marL="12700">
              <a:spcBef>
                <a:spcPts val="130"/>
              </a:spcBef>
              <a:tabLst>
                <a:tab pos="2642870" algn="l"/>
              </a:tabLst>
            </a:pPr>
            <a:r>
              <a:rPr sz="3200" spc="25" dirty="0"/>
              <a:t>PROJECT</a:t>
            </a:r>
            <a:r>
              <a:rPr lang="en-US" sz="3200" spc="25" dirty="0"/>
              <a:t> </a:t>
            </a:r>
            <a:r>
              <a:rPr sz="3200" spc="25" dirty="0"/>
              <a:t>OVERVIEW</a:t>
            </a:r>
            <a:r>
              <a:rPr lang="en-US" sz="3200" spc="25" dirty="0"/>
              <a:t> </a:t>
            </a:r>
            <a:endParaRPr sz="3200" spc="25" dirty="0"/>
          </a:p>
        </p:txBody>
      </p:sp>
      <p:sp>
        <p:nvSpPr>
          <p:cNvPr id="15" name="object 6">
            <a:extLst>
              <a:ext uri="{FF2B5EF4-FFF2-40B4-BE49-F238E27FC236}">
                <a16:creationId xmlns:a16="http://schemas.microsoft.com/office/drawing/2014/main" id="{94646972-F0D1-B388-6B61-6A100952D9D5}"/>
              </a:ext>
            </a:extLst>
          </p:cNvPr>
          <p:cNvSpPr/>
          <p:nvPr/>
        </p:nvSpPr>
        <p:spPr>
          <a:xfrm>
            <a:off x="2209800" y="501015"/>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601200" y="4191000"/>
            <a:ext cx="2438400" cy="2510923"/>
            <a:chOff x="8658225" y="2647950"/>
            <a:chExt cx="3533775" cy="381000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8658225" y="2647950"/>
              <a:ext cx="3533775" cy="3810000"/>
            </a:xfrm>
            <a:prstGeom prst="rect">
              <a:avLst/>
            </a:prstGeom>
          </p:spPr>
        </p:pic>
      </p:grpSp>
      <p:pic>
        <p:nvPicPr>
          <p:cNvPr id="8" name="object 8"/>
          <p:cNvPicPr/>
          <p:nvPr/>
        </p:nvPicPr>
        <p:blipFill>
          <a:blip r:embed="rId3" cstate="print"/>
          <a:stretch>
            <a:fillRect/>
          </a:stretch>
        </p:blipFill>
        <p:spPr>
          <a:xfrm>
            <a:off x="676275" y="6467475"/>
            <a:ext cx="2143125" cy="200025"/>
          </a:xfrm>
          <a:prstGeom prst="rect">
            <a:avLst/>
          </a:prstGeom>
        </p:spPr>
      </p:pic>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6</a:t>
            </a:fld>
            <a:endParaRPr spc="10" dirty="0"/>
          </a:p>
        </p:txBody>
      </p:sp>
      <p:sp>
        <p:nvSpPr>
          <p:cNvPr id="11" name="TextBox 10">
            <a:extLst>
              <a:ext uri="{FF2B5EF4-FFF2-40B4-BE49-F238E27FC236}">
                <a16:creationId xmlns:a16="http://schemas.microsoft.com/office/drawing/2014/main" id="{72E8316B-4CB8-EF3B-3F3B-07AFD3673383}"/>
              </a:ext>
            </a:extLst>
          </p:cNvPr>
          <p:cNvSpPr txBox="1"/>
          <p:nvPr/>
        </p:nvSpPr>
        <p:spPr>
          <a:xfrm>
            <a:off x="375648" y="1454664"/>
            <a:ext cx="8819959" cy="3477875"/>
          </a:xfrm>
          <a:prstGeom prst="rect">
            <a:avLst/>
          </a:prstGeom>
          <a:noFill/>
        </p:spPr>
        <p:txBody>
          <a:bodyPr wrap="square" rtlCol="0">
            <a:spAutoFit/>
          </a:bodyPr>
          <a:lstStyle/>
          <a:p>
            <a:pPr marL="457200" indent="-457200">
              <a:buFont typeface="+mj-lt"/>
              <a:buAutoNum type="arabicPeriod" startAt="4"/>
            </a:pPr>
            <a:r>
              <a:rPr lang="en-IN" sz="2200" dirty="0"/>
              <a:t>The trained DCGAN model undergoes evaluation to assess its performance qualitatively and quantitatively, ensuring the generated images are realistic and of high quality.</a:t>
            </a:r>
          </a:p>
          <a:p>
            <a:pPr marL="457200" indent="-457200">
              <a:buFont typeface="+mj-lt"/>
              <a:buAutoNum type="arabicPeriod" startAt="4"/>
            </a:pPr>
            <a:endParaRPr lang="en-IN" sz="2200" dirty="0"/>
          </a:p>
          <a:p>
            <a:pPr marL="457200" indent="-457200">
              <a:buFont typeface="+mj-lt"/>
              <a:buAutoNum type="arabicPeriod" startAt="4"/>
            </a:pPr>
            <a:r>
              <a:rPr lang="en-IN" sz="2200" dirty="0"/>
              <a:t>Further fine-tuning and optimization may be applied based on evaluation results to enhance the model's performance.</a:t>
            </a:r>
          </a:p>
          <a:p>
            <a:pPr marL="457200" indent="-457200">
              <a:buFont typeface="+mj-lt"/>
              <a:buAutoNum type="arabicPeriod" startAt="4"/>
            </a:pPr>
            <a:endParaRPr lang="en-IN" sz="2200" dirty="0"/>
          </a:p>
          <a:p>
            <a:pPr marL="457200" indent="-457200">
              <a:buFont typeface="+mj-lt"/>
              <a:buAutoNum type="arabicPeriod" startAt="4"/>
            </a:pPr>
            <a:r>
              <a:rPr lang="en-IN" sz="2200" dirty="0"/>
              <a:t>Upon successful training and evaluation, the DCGAN model is deployed for practical applications such as generating new face images for various purposes. </a:t>
            </a:r>
            <a:endParaRPr lang="en-US" sz="2200" dirty="0"/>
          </a:p>
        </p:txBody>
      </p:sp>
      <p:sp>
        <p:nvSpPr>
          <p:cNvPr id="14" name="object 7">
            <a:extLst>
              <a:ext uri="{FF2B5EF4-FFF2-40B4-BE49-F238E27FC236}">
                <a16:creationId xmlns:a16="http://schemas.microsoft.com/office/drawing/2014/main" id="{5AF73ABD-04F8-421D-CABE-3FEDF951FD6F}"/>
              </a:ext>
            </a:extLst>
          </p:cNvPr>
          <p:cNvSpPr txBox="1">
            <a:spLocks noGrp="1"/>
          </p:cNvSpPr>
          <p:nvPr>
            <p:ph type="title"/>
          </p:nvPr>
        </p:nvSpPr>
        <p:spPr>
          <a:xfrm>
            <a:off x="2743200" y="432639"/>
            <a:ext cx="7010400" cy="509114"/>
          </a:xfrm>
          <a:prstGeom prst="rect">
            <a:avLst/>
          </a:prstGeom>
        </p:spPr>
        <p:txBody>
          <a:bodyPr vert="horz" wrap="square" lIns="0" tIns="16510" rIns="0" bIns="0" rtlCol="0">
            <a:spAutoFit/>
          </a:bodyPr>
          <a:lstStyle/>
          <a:p>
            <a:pPr marL="12700">
              <a:spcBef>
                <a:spcPts val="130"/>
              </a:spcBef>
              <a:tabLst>
                <a:tab pos="2642870" algn="l"/>
              </a:tabLst>
            </a:pPr>
            <a:r>
              <a:rPr sz="3200" spc="25" dirty="0"/>
              <a:t>PROJECT</a:t>
            </a:r>
            <a:r>
              <a:rPr lang="en-US" sz="3200" spc="25" dirty="0"/>
              <a:t> </a:t>
            </a:r>
            <a:r>
              <a:rPr sz="3200" spc="25" dirty="0"/>
              <a:t>OVERVIEW</a:t>
            </a:r>
            <a:r>
              <a:rPr lang="en-US" sz="3200" spc="25" dirty="0"/>
              <a:t> - CONT</a:t>
            </a:r>
            <a:endParaRPr sz="3200" spc="25" dirty="0"/>
          </a:p>
        </p:txBody>
      </p:sp>
      <p:sp>
        <p:nvSpPr>
          <p:cNvPr id="15" name="object 6">
            <a:extLst>
              <a:ext uri="{FF2B5EF4-FFF2-40B4-BE49-F238E27FC236}">
                <a16:creationId xmlns:a16="http://schemas.microsoft.com/office/drawing/2014/main" id="{8AB13C3C-87D4-0961-B290-E7DE9FEBE16D}"/>
              </a:ext>
            </a:extLst>
          </p:cNvPr>
          <p:cNvSpPr/>
          <p:nvPr/>
        </p:nvSpPr>
        <p:spPr>
          <a:xfrm>
            <a:off x="2209800" y="501015"/>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Tree>
    <p:extLst>
      <p:ext uri="{BB962C8B-B14F-4D97-AF65-F5344CB8AC3E}">
        <p14:creationId xmlns:p14="http://schemas.microsoft.com/office/powerpoint/2010/main" val="4155751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819400" y="200881"/>
            <a:ext cx="5486400" cy="509114"/>
          </a:xfrm>
          <a:prstGeom prst="rect">
            <a:avLst/>
          </a:prstGeom>
        </p:spPr>
        <p:txBody>
          <a:bodyPr vert="horz" wrap="square" lIns="0" tIns="16510" rIns="0" bIns="0" rtlCol="0">
            <a:spAutoFit/>
          </a:bodyPr>
          <a:lstStyle/>
          <a:p>
            <a:pPr marL="12700">
              <a:lnSpc>
                <a:spcPct val="100000"/>
              </a:lnSpc>
              <a:spcBef>
                <a:spcPts val="130"/>
              </a:spcBef>
            </a:pPr>
            <a:r>
              <a:rPr sz="3200" spc="25" dirty="0"/>
              <a:t>WHO</a:t>
            </a:r>
            <a:r>
              <a:rPr sz="3200" spc="-235" dirty="0"/>
              <a:t> </a:t>
            </a:r>
            <a:r>
              <a:rPr sz="3200" spc="25" dirty="0"/>
              <a:t>ARE</a:t>
            </a:r>
            <a:r>
              <a:rPr sz="3200" spc="-35" dirty="0"/>
              <a:t> </a:t>
            </a:r>
            <a:r>
              <a:rPr sz="3200" spc="25" dirty="0"/>
              <a:t>THE</a:t>
            </a:r>
            <a:r>
              <a:rPr sz="3200" spc="-35" dirty="0"/>
              <a:t> </a:t>
            </a:r>
            <a:r>
              <a:rPr sz="3200" spc="25" dirty="0"/>
              <a:t>END</a:t>
            </a:r>
            <a:r>
              <a:rPr sz="3200" spc="-45" dirty="0"/>
              <a:t> </a:t>
            </a:r>
            <a:r>
              <a:rPr sz="3200" spc="25" dirty="0"/>
              <a:t>USERS</a:t>
            </a:r>
            <a:r>
              <a:rPr sz="3200" spc="5" dirty="0"/>
              <a:t>?</a:t>
            </a:r>
            <a:endParaRPr sz="3200" dirty="0"/>
          </a:p>
        </p:txBody>
      </p:sp>
      <p:pic>
        <p:nvPicPr>
          <p:cNvPr id="6" name="object 6"/>
          <p:cNvPicPr/>
          <p:nvPr/>
        </p:nvPicPr>
        <p:blipFill>
          <a:blip r:embed="rId2" cstate="print"/>
          <a:stretch>
            <a:fillRect/>
          </a:stretch>
        </p:blipFill>
        <p:spPr>
          <a:xfrm>
            <a:off x="723900" y="6172200"/>
            <a:ext cx="2181225" cy="485775"/>
          </a:xfrm>
          <a:prstGeom prst="rect">
            <a:avLst/>
          </a:prstGeom>
        </p:spPr>
      </p:pic>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7</a:t>
            </a:fld>
            <a:endParaRPr spc="10" dirty="0"/>
          </a:p>
        </p:txBody>
      </p:sp>
      <p:sp>
        <p:nvSpPr>
          <p:cNvPr id="9" name="TextBox 8">
            <a:extLst>
              <a:ext uri="{FF2B5EF4-FFF2-40B4-BE49-F238E27FC236}">
                <a16:creationId xmlns:a16="http://schemas.microsoft.com/office/drawing/2014/main" id="{8F61F1AA-8E62-2DF3-B8AF-23DE097AEA91}"/>
              </a:ext>
            </a:extLst>
          </p:cNvPr>
          <p:cNvSpPr txBox="1"/>
          <p:nvPr/>
        </p:nvSpPr>
        <p:spPr>
          <a:xfrm>
            <a:off x="619125" y="1447800"/>
            <a:ext cx="9144000" cy="4493538"/>
          </a:xfrm>
          <a:prstGeom prst="rect">
            <a:avLst/>
          </a:prstGeom>
          <a:noFill/>
        </p:spPr>
        <p:txBody>
          <a:bodyPr wrap="square" rtlCol="0">
            <a:spAutoFit/>
          </a:bodyPr>
          <a:lstStyle/>
          <a:p>
            <a:pPr marL="342900" indent="-342900">
              <a:buFont typeface="Arial" panose="020B0604020202020204" pitchFamily="34" charset="0"/>
              <a:buChar char="•"/>
            </a:pPr>
            <a:r>
              <a:rPr lang="en-US" sz="2200" b="1" dirty="0">
                <a:latin typeface="Söhne"/>
              </a:rPr>
              <a:t>Researchers and Developers: </a:t>
            </a:r>
            <a:r>
              <a:rPr lang="en-US" sz="2200" dirty="0">
                <a:latin typeface="Söhne"/>
              </a:rPr>
              <a:t>The primary users might be researchers and developers in the field of computer vision and deep learning. They could use the model for further research, experimentation, and development of new techniques in image synthesis and related areas.</a:t>
            </a:r>
          </a:p>
          <a:p>
            <a:pPr marL="342900" indent="-342900">
              <a:buFont typeface="Arial" panose="020B0604020202020204" pitchFamily="34" charset="0"/>
              <a:buChar char="•"/>
            </a:pPr>
            <a:endParaRPr lang="en-US" sz="2200" dirty="0">
              <a:latin typeface="Söhne"/>
            </a:endParaRPr>
          </a:p>
          <a:p>
            <a:pPr marL="342900" indent="-342900">
              <a:buFont typeface="Arial" panose="020B0604020202020204" pitchFamily="34" charset="0"/>
              <a:buChar char="•"/>
            </a:pPr>
            <a:r>
              <a:rPr lang="en-US" sz="2200" b="1" dirty="0">
                <a:latin typeface="Söhne"/>
              </a:rPr>
              <a:t>Artists and Designers: </a:t>
            </a:r>
            <a:r>
              <a:rPr lang="en-US" sz="2200" dirty="0">
                <a:latin typeface="Söhne"/>
              </a:rPr>
              <a:t>Another group of potential users could be artists and designers who are interested in generating synthetic facial images for various creative purposes such as character design, animation, or digital art.</a:t>
            </a:r>
          </a:p>
          <a:p>
            <a:pPr marL="342900" indent="-342900">
              <a:buFont typeface="Arial" panose="020B0604020202020204" pitchFamily="34" charset="0"/>
              <a:buChar char="•"/>
            </a:pPr>
            <a:endParaRPr lang="en-US" sz="2200" dirty="0">
              <a:latin typeface="Söhne"/>
            </a:endParaRPr>
          </a:p>
          <a:p>
            <a:pPr marL="342900" indent="-342900">
              <a:buFont typeface="Arial" panose="020B0604020202020204" pitchFamily="34" charset="0"/>
              <a:buChar char="•"/>
            </a:pPr>
            <a:r>
              <a:rPr lang="en-US" sz="2200" b="1" dirty="0">
                <a:latin typeface="Söhne"/>
              </a:rPr>
              <a:t>Entertainment Industry Professionals: </a:t>
            </a:r>
            <a:r>
              <a:rPr lang="en-US" sz="2200" dirty="0">
                <a:latin typeface="Söhne"/>
              </a:rPr>
              <a:t>Professionals in the entertainment industry, including filmmakers, video game developers, and special effects artists, might use such a model to generate realistic facial images for characters in movies, games, or other digital media productions.</a:t>
            </a:r>
          </a:p>
        </p:txBody>
      </p:sp>
      <p:sp>
        <p:nvSpPr>
          <p:cNvPr id="10" name="object 6">
            <a:extLst>
              <a:ext uri="{FF2B5EF4-FFF2-40B4-BE49-F238E27FC236}">
                <a16:creationId xmlns:a16="http://schemas.microsoft.com/office/drawing/2014/main" id="{C05C7163-99AB-16E0-03C5-87D7C5BBD6ED}"/>
              </a:ext>
            </a:extLst>
          </p:cNvPr>
          <p:cNvSpPr/>
          <p:nvPr/>
        </p:nvSpPr>
        <p:spPr>
          <a:xfrm>
            <a:off x="2209800" y="298036"/>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2819400" y="200881"/>
            <a:ext cx="6705600" cy="509114"/>
          </a:xfrm>
          <a:prstGeom prst="rect">
            <a:avLst/>
          </a:prstGeom>
        </p:spPr>
        <p:txBody>
          <a:bodyPr vert="horz" wrap="square" lIns="0" tIns="16510" rIns="0" bIns="0" rtlCol="0">
            <a:spAutoFit/>
          </a:bodyPr>
          <a:lstStyle/>
          <a:p>
            <a:pPr marL="12700">
              <a:lnSpc>
                <a:spcPct val="100000"/>
              </a:lnSpc>
              <a:spcBef>
                <a:spcPts val="130"/>
              </a:spcBef>
            </a:pPr>
            <a:r>
              <a:rPr sz="3200" spc="25" dirty="0"/>
              <a:t>WHO</a:t>
            </a:r>
            <a:r>
              <a:rPr sz="3200" spc="-235" dirty="0"/>
              <a:t> </a:t>
            </a:r>
            <a:r>
              <a:rPr sz="3200" spc="-10" dirty="0"/>
              <a:t>AR</a:t>
            </a:r>
            <a:r>
              <a:rPr sz="3200" spc="15" dirty="0"/>
              <a:t>E</a:t>
            </a:r>
            <a:r>
              <a:rPr sz="3200" spc="-35" dirty="0"/>
              <a:t> </a:t>
            </a:r>
            <a:r>
              <a:rPr sz="3200" spc="25" dirty="0"/>
              <a:t>THE</a:t>
            </a:r>
            <a:r>
              <a:rPr sz="3200" spc="-35" dirty="0"/>
              <a:t> </a:t>
            </a:r>
            <a:r>
              <a:rPr sz="3200" spc="25" dirty="0"/>
              <a:t>END</a:t>
            </a:r>
            <a:r>
              <a:rPr sz="3200" spc="-45" dirty="0"/>
              <a:t> </a:t>
            </a:r>
            <a:r>
              <a:rPr sz="3200" spc="25" dirty="0"/>
              <a:t>USERS</a:t>
            </a:r>
            <a:r>
              <a:rPr sz="3200" spc="5" dirty="0"/>
              <a:t>?</a:t>
            </a:r>
            <a:r>
              <a:rPr lang="en-US" sz="3200" spc="5" dirty="0"/>
              <a:t> - </a:t>
            </a:r>
            <a:r>
              <a:rPr lang="en-US" sz="3200" spc="25" dirty="0"/>
              <a:t>CONT</a:t>
            </a:r>
            <a:endParaRPr sz="3200" spc="25" dirty="0"/>
          </a:p>
        </p:txBody>
      </p:sp>
      <p:pic>
        <p:nvPicPr>
          <p:cNvPr id="6" name="object 6"/>
          <p:cNvPicPr/>
          <p:nvPr/>
        </p:nvPicPr>
        <p:blipFill>
          <a:blip r:embed="rId2" cstate="print"/>
          <a:stretch>
            <a:fillRect/>
          </a:stretch>
        </p:blipFill>
        <p:spPr>
          <a:xfrm>
            <a:off x="723900" y="6172200"/>
            <a:ext cx="2181225" cy="485775"/>
          </a:xfrm>
          <a:prstGeom prst="rect">
            <a:avLst/>
          </a:prstGeom>
        </p:spPr>
      </p:pic>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8</a:t>
            </a:fld>
            <a:endParaRPr spc="10" dirty="0"/>
          </a:p>
        </p:txBody>
      </p:sp>
      <p:sp>
        <p:nvSpPr>
          <p:cNvPr id="9" name="TextBox 8">
            <a:extLst>
              <a:ext uri="{FF2B5EF4-FFF2-40B4-BE49-F238E27FC236}">
                <a16:creationId xmlns:a16="http://schemas.microsoft.com/office/drawing/2014/main" id="{8F61F1AA-8E62-2DF3-B8AF-23DE097AEA91}"/>
              </a:ext>
            </a:extLst>
          </p:cNvPr>
          <p:cNvSpPr txBox="1"/>
          <p:nvPr/>
        </p:nvSpPr>
        <p:spPr>
          <a:xfrm>
            <a:off x="457200" y="1150274"/>
            <a:ext cx="9144000" cy="4832092"/>
          </a:xfrm>
          <a:prstGeom prst="rect">
            <a:avLst/>
          </a:prstGeom>
          <a:noFill/>
        </p:spPr>
        <p:txBody>
          <a:bodyPr wrap="square" rtlCol="0">
            <a:spAutoFit/>
          </a:bodyPr>
          <a:lstStyle/>
          <a:p>
            <a:pPr marL="457200" indent="-457200">
              <a:buFont typeface="+mj-lt"/>
              <a:buAutoNum type="arabicPeriod" startAt="4"/>
            </a:pPr>
            <a:r>
              <a:rPr lang="en-US" sz="2200" b="1" dirty="0">
                <a:latin typeface="Söhne"/>
              </a:rPr>
              <a:t>Forensic Scientists: </a:t>
            </a:r>
            <a:r>
              <a:rPr lang="en-US" sz="2200" dirty="0">
                <a:latin typeface="Söhne"/>
              </a:rPr>
              <a:t>Forensic scientists and law enforcement personnel could potentially use such technology for generating facial composites of suspects based on eyewitness descriptions or for facial reconstruction from skeletal remains.</a:t>
            </a:r>
          </a:p>
          <a:p>
            <a:pPr marL="457200" indent="-457200">
              <a:buFont typeface="+mj-lt"/>
              <a:buAutoNum type="arabicPeriod" startAt="4"/>
            </a:pPr>
            <a:endParaRPr lang="en-US" sz="2200" dirty="0">
              <a:latin typeface="Söhne"/>
            </a:endParaRPr>
          </a:p>
          <a:p>
            <a:pPr marL="457200" indent="-457200">
              <a:buFont typeface="+mj-lt"/>
              <a:buAutoNum type="arabicPeriod" startAt="4"/>
            </a:pPr>
            <a:r>
              <a:rPr lang="en-US" sz="2200" b="1" dirty="0">
                <a:latin typeface="Söhne"/>
              </a:rPr>
              <a:t>Medical Professionals: </a:t>
            </a:r>
            <a:r>
              <a:rPr lang="en-US" sz="2200" dirty="0">
                <a:latin typeface="Söhne"/>
              </a:rPr>
              <a:t>Medical professionals might also find applications for facial image synthesis, such as generating synthetic facial images for patients undergoing cosmetic surgery or reconstructive procedures.</a:t>
            </a:r>
          </a:p>
          <a:p>
            <a:pPr marL="457200" indent="-457200">
              <a:buFont typeface="+mj-lt"/>
              <a:buAutoNum type="arabicPeriod" startAt="4"/>
            </a:pPr>
            <a:endParaRPr lang="en-US" sz="2200" dirty="0">
              <a:latin typeface="Söhne"/>
            </a:endParaRPr>
          </a:p>
          <a:p>
            <a:pPr marL="457200" indent="-457200">
              <a:buFont typeface="+mj-lt"/>
              <a:buAutoNum type="arabicPeriod" startAt="4"/>
            </a:pPr>
            <a:r>
              <a:rPr lang="en-US" sz="2200" b="1" dirty="0">
                <a:latin typeface="Söhne"/>
              </a:rPr>
              <a:t>Privacy and Security Researchers: </a:t>
            </a:r>
            <a:r>
              <a:rPr lang="en-US" sz="2200" dirty="0">
                <a:latin typeface="Söhne"/>
              </a:rPr>
              <a:t>Researchers and professionals</a:t>
            </a:r>
          </a:p>
          <a:p>
            <a:pPr marL="449263"/>
            <a:r>
              <a:rPr lang="en-US" sz="2200" dirty="0">
                <a:latin typeface="Söhne"/>
              </a:rPr>
              <a:t>concerned with privacy and security might explore the implications of such technology for generating synthetic facial images and its potential use in scenarios such as anonymizing sensitive data or generating training data for facial recognition systems without compromising privacy.</a:t>
            </a:r>
          </a:p>
        </p:txBody>
      </p:sp>
      <p:sp>
        <p:nvSpPr>
          <p:cNvPr id="10" name="object 6">
            <a:extLst>
              <a:ext uri="{FF2B5EF4-FFF2-40B4-BE49-F238E27FC236}">
                <a16:creationId xmlns:a16="http://schemas.microsoft.com/office/drawing/2014/main" id="{C05C7163-99AB-16E0-03C5-87D7C5BBD6ED}"/>
              </a:ext>
            </a:extLst>
          </p:cNvPr>
          <p:cNvSpPr/>
          <p:nvPr/>
        </p:nvSpPr>
        <p:spPr>
          <a:xfrm>
            <a:off x="2209800" y="298036"/>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Tree>
    <p:extLst>
      <p:ext uri="{BB962C8B-B14F-4D97-AF65-F5344CB8AC3E}">
        <p14:creationId xmlns:p14="http://schemas.microsoft.com/office/powerpoint/2010/main" val="1724190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519112" y="366171"/>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6" name="object 6"/>
          <p:cNvSpPr txBox="1">
            <a:spLocks noGrp="1"/>
          </p:cNvSpPr>
          <p:nvPr>
            <p:ph type="title"/>
          </p:nvPr>
        </p:nvSpPr>
        <p:spPr>
          <a:xfrm>
            <a:off x="1066800" y="275142"/>
            <a:ext cx="9763125" cy="505908"/>
          </a:xfrm>
          <a:prstGeom prst="rect">
            <a:avLst/>
          </a:prstGeom>
        </p:spPr>
        <p:txBody>
          <a:bodyPr vert="horz" wrap="square" lIns="0" tIns="13335" rIns="0" bIns="0" rtlCol="0">
            <a:spAutoFit/>
          </a:bodyPr>
          <a:lstStyle/>
          <a:p>
            <a:pPr marL="12700">
              <a:spcBef>
                <a:spcPts val="130"/>
              </a:spcBef>
              <a:tabLst>
                <a:tab pos="2642870" algn="l"/>
              </a:tabLst>
            </a:pPr>
            <a:r>
              <a:rPr sz="3200" spc="25" dirty="0"/>
              <a:t>YOUR SOLUTION AND ITS VALUE PROPOSITION</a:t>
            </a:r>
          </a:p>
        </p:txBody>
      </p:sp>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9</a:t>
            </a:fld>
            <a:endParaRPr spc="10" dirty="0"/>
          </a:p>
        </p:txBody>
      </p:sp>
      <p:sp>
        <p:nvSpPr>
          <p:cNvPr id="10" name="TextBox 9">
            <a:extLst>
              <a:ext uri="{FF2B5EF4-FFF2-40B4-BE49-F238E27FC236}">
                <a16:creationId xmlns:a16="http://schemas.microsoft.com/office/drawing/2014/main" id="{AA0F5EE8-1C64-B925-15AA-CE1B0B19DC73}"/>
              </a:ext>
            </a:extLst>
          </p:cNvPr>
          <p:cNvSpPr txBox="1"/>
          <p:nvPr/>
        </p:nvSpPr>
        <p:spPr>
          <a:xfrm>
            <a:off x="228600" y="1162049"/>
            <a:ext cx="9525000" cy="5170646"/>
          </a:xfrm>
          <a:prstGeom prst="rect">
            <a:avLst/>
          </a:prstGeom>
          <a:noFill/>
        </p:spPr>
        <p:txBody>
          <a:bodyPr wrap="square" rtlCol="0">
            <a:spAutoFit/>
          </a:bodyPr>
          <a:lstStyle/>
          <a:p>
            <a:pPr algn="just"/>
            <a:r>
              <a:rPr lang="en-IN" sz="2200" b="0" i="0" dirty="0">
                <a:solidFill>
                  <a:srgbClr val="0D0D0D"/>
                </a:solidFill>
                <a:effectLst/>
                <a:latin typeface="Söhne"/>
              </a:rPr>
              <a:t>	</a:t>
            </a:r>
            <a:r>
              <a:rPr lang="en-US" sz="2200" b="0" i="0" dirty="0">
                <a:solidFill>
                  <a:srgbClr val="0D0D0D"/>
                </a:solidFill>
                <a:effectLst/>
                <a:latin typeface="Söhne"/>
              </a:rPr>
              <a:t>Our solution provides an optimized DCGAN architecture for realistic facial image synthesis, trained on diverse datasets. Through rigorous evaluation, we ensure high-quality and diverse representation, applicable across domains like entertainment, forensics, and medicine, offering versatile synthetic facial images for various needs with confidence in their fidelity and accuracy.</a:t>
            </a:r>
          </a:p>
          <a:p>
            <a:pPr algn="just"/>
            <a:endParaRPr lang="en-IN" sz="2200" b="1" i="0" dirty="0">
              <a:solidFill>
                <a:srgbClr val="0D0D0D"/>
              </a:solidFill>
              <a:effectLst/>
              <a:latin typeface="Söhne"/>
            </a:endParaRPr>
          </a:p>
          <a:p>
            <a:pPr marL="514350" indent="-514350" algn="just">
              <a:buFont typeface="+mj-lt"/>
              <a:buAutoNum type="romanUcPeriod"/>
            </a:pPr>
            <a:r>
              <a:rPr lang="en-IN" sz="2200" b="1" i="0" dirty="0">
                <a:solidFill>
                  <a:srgbClr val="0D0D0D"/>
                </a:solidFill>
                <a:effectLst/>
                <a:latin typeface="Söhne"/>
              </a:rPr>
              <a:t>Efficiency</a:t>
            </a:r>
            <a:r>
              <a:rPr lang="en-IN" sz="2200" b="0" i="0" dirty="0">
                <a:solidFill>
                  <a:srgbClr val="0D0D0D"/>
                </a:solidFill>
                <a:effectLst/>
                <a:latin typeface="Söhne"/>
              </a:rPr>
              <a:t>: Streamlines the process of obtaining visual assets by automating image generation, saving time and effort for users.</a:t>
            </a:r>
          </a:p>
          <a:p>
            <a:pPr marL="514350" indent="-514350" algn="just">
              <a:buFont typeface="+mj-lt"/>
              <a:buAutoNum type="romanUcPeriod"/>
            </a:pPr>
            <a:endParaRPr lang="en-IN" sz="2200" b="0" i="0" dirty="0">
              <a:solidFill>
                <a:srgbClr val="0D0D0D"/>
              </a:solidFill>
              <a:effectLst/>
              <a:latin typeface="Söhne"/>
            </a:endParaRPr>
          </a:p>
          <a:p>
            <a:pPr marL="514350" indent="-514350" algn="just">
              <a:buFont typeface="+mj-lt"/>
              <a:buAutoNum type="romanUcPeriod"/>
            </a:pPr>
            <a:r>
              <a:rPr lang="en-IN" sz="2200" b="1" i="0" dirty="0">
                <a:solidFill>
                  <a:srgbClr val="0D0D0D"/>
                </a:solidFill>
                <a:effectLst/>
                <a:latin typeface="Söhne"/>
              </a:rPr>
              <a:t>Flexibility</a:t>
            </a:r>
            <a:r>
              <a:rPr lang="en-IN" sz="2200" b="0" i="0" dirty="0">
                <a:solidFill>
                  <a:srgbClr val="0D0D0D"/>
                </a:solidFill>
                <a:effectLst/>
                <a:latin typeface="Söhne"/>
              </a:rPr>
              <a:t>: Allows for customization of images to suit specific requirements, offering adaptability across different applications.</a:t>
            </a:r>
          </a:p>
          <a:p>
            <a:pPr marL="514350" indent="-514350" algn="just">
              <a:buFont typeface="+mj-lt"/>
              <a:buAutoNum type="romanUcPeriod"/>
            </a:pPr>
            <a:endParaRPr lang="en-IN" sz="2200" b="0" i="0" dirty="0">
              <a:solidFill>
                <a:srgbClr val="0D0D0D"/>
              </a:solidFill>
              <a:effectLst/>
              <a:latin typeface="Söhne"/>
            </a:endParaRPr>
          </a:p>
          <a:p>
            <a:pPr marL="514350" indent="-514350" algn="just">
              <a:buFont typeface="+mj-lt"/>
              <a:buAutoNum type="romanUcPeriod"/>
            </a:pPr>
            <a:r>
              <a:rPr lang="en-IN" sz="2200" b="1" i="0" dirty="0">
                <a:solidFill>
                  <a:srgbClr val="0D0D0D"/>
                </a:solidFill>
                <a:effectLst/>
                <a:latin typeface="Söhne"/>
              </a:rPr>
              <a:t>Quality</a:t>
            </a:r>
            <a:r>
              <a:rPr lang="en-IN" sz="2200" b="0" i="0" dirty="0">
                <a:solidFill>
                  <a:srgbClr val="0D0D0D"/>
                </a:solidFill>
                <a:effectLst/>
                <a:latin typeface="Söhne"/>
              </a:rPr>
              <a:t>: Ensures high-quality, realistic images that meet the standards of end users across various industries.</a:t>
            </a:r>
          </a:p>
          <a:p>
            <a:pPr algn="just"/>
            <a:endParaRPr lang="en-IN" sz="2200" b="0" i="0" dirty="0">
              <a:solidFill>
                <a:srgbClr val="0D0D0D"/>
              </a:solidFill>
              <a:effectLst/>
              <a:latin typeface="Söhne"/>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236</TotalTime>
  <Words>1189</Words>
  <Application>Microsoft Office PowerPoint</Application>
  <PresentationFormat>Widescreen</PresentationFormat>
  <Paragraphs>98</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Roboto</vt:lpstr>
      <vt:lpstr>Söhne</vt:lpstr>
      <vt:lpstr>Trebuchet MS</vt:lpstr>
      <vt:lpstr>Wingdings</vt:lpstr>
      <vt:lpstr>Office Theme</vt:lpstr>
      <vt:lpstr>PowerPoint Presentation</vt:lpstr>
      <vt:lpstr>PROJECT TITLE</vt:lpstr>
      <vt:lpstr>AGENDA</vt:lpstr>
      <vt:lpstr>PROBLEM STATEMENT</vt:lpstr>
      <vt:lpstr>PROJECT OVERVIEW </vt:lpstr>
      <vt:lpstr>PROJECT OVERVIEW - CONT</vt:lpstr>
      <vt:lpstr>WHO ARE THE END USERS?</vt:lpstr>
      <vt:lpstr>WHO ARE THE END USERS? - CONT</vt:lpstr>
      <vt:lpstr>YOUR SOLUTION AND ITS VALUE PROPOSITION</vt:lpstr>
      <vt:lpstr>THE WOW IN YOUR SOLUTION</vt:lpstr>
      <vt:lpstr>PowerPoint Presentation</vt:lpstr>
      <vt:lpstr>RESULTS</vt:lpstr>
      <vt:lpstr>RESULTS - CONT</vt:lpstr>
      <vt:lpstr>RESULTS - CONT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Ajaykumar BW</cp:lastModifiedBy>
  <cp:revision>2</cp:revision>
  <dcterms:created xsi:type="dcterms:W3CDTF">2024-04-04T15:27:22Z</dcterms:created>
  <dcterms:modified xsi:type="dcterms:W3CDTF">2024-04-30T15:28:18Z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2024-04-04T00:00:00Z</vt:filetime>
  </property>
</Properties>
</file>